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810BF-53E4-4B5C-B7A9-92F696C2CAC3}" v="8" dt="2021-05-14T12:42:10.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0" d="100"/>
          <a:sy n="30" d="100"/>
        </p:scale>
        <p:origin x="316" y="-4868"/>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14/05/2021</a:t>
            </a:fld>
            <a:endParaRPr lang="en-AU"/>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AB47FBD-5623-42EC-A3CA-088AA37B21A5}"/>
              </a:ext>
            </a:extLst>
          </p:cNvPr>
          <p:cNvSpPr>
            <a:spLocks noGrp="1"/>
          </p:cNvSpPr>
          <p:nvPr>
            <p:ph type="pic" sz="quarter" idx="14"/>
          </p:nvPr>
        </p:nvSpPr>
        <p:spPr>
          <a:xfrm>
            <a:off x="1223606" y="1224000"/>
            <a:ext cx="27828000" cy="10584000"/>
          </a:xfrm>
          <a:solidFill>
            <a:schemeClr val="bg1">
              <a:lumMod val="95000"/>
            </a:schemeClr>
          </a:solidFill>
        </p:spPr>
        <p:txBody>
          <a:bodyPr anchor="ctr" anchorCtr="0"/>
          <a:lstStyle>
            <a:lvl1pPr algn="ctr">
              <a:defRPr sz="4500"/>
            </a:lvl1pPr>
          </a:lstStyle>
          <a:p>
            <a:r>
              <a:rPr lang="en-US"/>
              <a:t>Click icon to add picture</a:t>
            </a:r>
            <a:endParaRPr lang="en-AU"/>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2169B3B-8761-4204-AA5A-11BC84B55C93}" type="datetimeFigureOut">
              <a:rPr lang="en-AU" smtClean="0"/>
              <a:t>14/05/2021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8" name="Text Placeholder 4">
            <a:extLst>
              <a:ext uri="{FF2B5EF4-FFF2-40B4-BE49-F238E27FC236}">
                <a16:creationId xmlns:a16="http://schemas.microsoft.com/office/drawing/2014/main" id="{E92CF187-B738-44B6-A07B-A00CAD2B4557}"/>
              </a:ext>
            </a:extLst>
          </p:cNvPr>
          <p:cNvSpPr>
            <a:spLocks noGrp="1"/>
          </p:cNvSpPr>
          <p:nvPr>
            <p:ph type="body" sz="quarter" idx="3" hasCustomPrompt="1"/>
          </p:nvPr>
        </p:nvSpPr>
        <p:spPr>
          <a:xfrm>
            <a:off x="24588196" y="9206619"/>
            <a:ext cx="3484800" cy="2664000"/>
          </a:xfrm>
          <a:blipFill dpi="0" rotWithShape="1">
            <a:blip r:embed="rId2">
              <a:extLst>
                <a:ext uri="{28A0092B-C50C-407E-A947-70E740481C1C}">
                  <a14:useLocalDpi xmlns:a14="http://schemas.microsoft.com/office/drawing/2010/main" val="0"/>
                </a:ext>
              </a:extLst>
            </a:blip>
            <a:srcRect/>
            <a:stretch>
              <a:fillRect/>
            </a:stretch>
          </a:blipFill>
        </p:spPr>
        <p:txBody>
          <a:bodyPr wrap="square" lIns="108000" rIns="108000" anchor="ctr" anchorCtr="0">
            <a:noAutofit/>
          </a:bodyPr>
          <a:lstStyle>
            <a:lvl1pPr marL="0" indent="0">
              <a:buNone/>
              <a:defRPr sz="248" b="0" baseline="0">
                <a:latin typeface="+mj-lt"/>
              </a:defRPr>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n-AU" noProof="0" dirty="0"/>
              <a:t> </a:t>
            </a:r>
          </a:p>
        </p:txBody>
      </p:sp>
      <p:sp>
        <p:nvSpPr>
          <p:cNvPr id="10" name="Text Placeholder 2">
            <a:extLst>
              <a:ext uri="{FF2B5EF4-FFF2-40B4-BE49-F238E27FC236}">
                <a16:creationId xmlns:a16="http://schemas.microsoft.com/office/drawing/2014/main" id="{B07C5B08-6C95-40CD-BB54-B1A45B494146}"/>
              </a:ext>
            </a:extLst>
          </p:cNvPr>
          <p:cNvSpPr>
            <a:spLocks noGrp="1"/>
          </p:cNvSpPr>
          <p:nvPr>
            <p:ph type="body" idx="13"/>
          </p:nvPr>
        </p:nvSpPr>
        <p:spPr>
          <a:xfrm>
            <a:off x="1619213" y="12962965"/>
            <a:ext cx="27036000" cy="1721224"/>
          </a:xfrm>
        </p:spPr>
        <p:txBody>
          <a:bodyPr anchor="t" anchorCtr="0"/>
          <a:lstStyle>
            <a:lvl1pPr marL="0" indent="0">
              <a:lnSpc>
                <a:spcPct val="100000"/>
              </a:lnSpc>
              <a:spcBef>
                <a:spcPts val="0"/>
              </a:spcBef>
              <a:buNone/>
              <a:defRPr sz="4500" b="1"/>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n-US" noProof="0"/>
              <a:t>Click to edit Master text styles</a:t>
            </a:r>
          </a:p>
        </p:txBody>
      </p:sp>
      <p:sp>
        <p:nvSpPr>
          <p:cNvPr id="13" name="Title 12">
            <a:extLst>
              <a:ext uri="{FF2B5EF4-FFF2-40B4-BE49-F238E27FC236}">
                <a16:creationId xmlns:a16="http://schemas.microsoft.com/office/drawing/2014/main" id="{4D708E09-C169-4D2C-BF76-7897AE37CEB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17" name="Text Placeholder 16">
            <a:extLst>
              <a:ext uri="{FF2B5EF4-FFF2-40B4-BE49-F238E27FC236}">
                <a16:creationId xmlns:a16="http://schemas.microsoft.com/office/drawing/2014/main" id="{CD2C0EE2-9D82-477E-BBB1-DD75D41D3938}"/>
              </a:ext>
            </a:extLst>
          </p:cNvPr>
          <p:cNvSpPr>
            <a:spLocks noGrp="1"/>
          </p:cNvSpPr>
          <p:nvPr>
            <p:ph type="body" sz="quarter" idx="17"/>
          </p:nvPr>
        </p:nvSpPr>
        <p:spPr>
          <a:xfrm>
            <a:off x="1619213" y="15329645"/>
            <a:ext cx="8640000" cy="239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8" name="Text Placeholder 16">
            <a:extLst>
              <a:ext uri="{FF2B5EF4-FFF2-40B4-BE49-F238E27FC236}">
                <a16:creationId xmlns:a16="http://schemas.microsoft.com/office/drawing/2014/main" id="{6B824FF6-407D-48F6-A570-217FA3374F68}"/>
              </a:ext>
            </a:extLst>
          </p:cNvPr>
          <p:cNvSpPr>
            <a:spLocks noGrp="1"/>
          </p:cNvSpPr>
          <p:nvPr>
            <p:ph type="body" sz="quarter" idx="18"/>
          </p:nvPr>
        </p:nvSpPr>
        <p:spPr>
          <a:xfrm>
            <a:off x="10817213" y="15329645"/>
            <a:ext cx="8640000" cy="239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Text Placeholder 16">
            <a:extLst>
              <a:ext uri="{FF2B5EF4-FFF2-40B4-BE49-F238E27FC236}">
                <a16:creationId xmlns:a16="http://schemas.microsoft.com/office/drawing/2014/main" id="{FA96AE93-F9F1-467E-A37B-8C2DA4F97CC4}"/>
              </a:ext>
            </a:extLst>
          </p:cNvPr>
          <p:cNvSpPr>
            <a:spLocks noGrp="1"/>
          </p:cNvSpPr>
          <p:nvPr>
            <p:ph type="body" sz="quarter" idx="19"/>
          </p:nvPr>
        </p:nvSpPr>
        <p:spPr>
          <a:xfrm>
            <a:off x="20015213" y="15329645"/>
            <a:ext cx="8640000" cy="239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296337036"/>
      </p:ext>
    </p:extLst>
  </p:cSld>
  <p:clrMapOvr>
    <a:masterClrMapping/>
  </p:clrMapOvr>
  <p:extLst>
    <p:ext uri="{DCECCB84-F9BA-43D5-87BE-67443E8EF086}">
      <p15:sldGuideLst xmlns:p15="http://schemas.microsoft.com/office/powerpoint/2012/main">
        <p15:guide id="1" pos="1016" userDrawn="1">
          <p15:clr>
            <a:srgbClr val="FBAE40"/>
          </p15:clr>
        </p15:guide>
        <p15:guide id="2" orient="horz" pos="9637" userDrawn="1">
          <p15:clr>
            <a:srgbClr val="FBAE40"/>
          </p15:clr>
        </p15:guide>
        <p15:guide id="3" pos="18051" userDrawn="1">
          <p15:clr>
            <a:srgbClr val="FBAE40"/>
          </p15:clr>
        </p15:guide>
        <p15:guide id="4" orient="horz" pos="24753" userDrawn="1">
          <p15:clr>
            <a:srgbClr val="FBAE40"/>
          </p15:clr>
        </p15:guide>
        <p15:guide id="5" pos="6469" userDrawn="1">
          <p15:clr>
            <a:srgbClr val="FBAE40"/>
          </p15:clr>
        </p15:guide>
        <p15:guide id="6" pos="6806" userDrawn="1">
          <p15:clr>
            <a:srgbClr val="FBAE40"/>
          </p15:clr>
        </p15:guide>
        <p15:guide id="7" pos="12273" userDrawn="1">
          <p15:clr>
            <a:srgbClr val="FBAE40"/>
          </p15:clr>
        </p15:guide>
        <p15:guide id="8" pos="1259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2027633" y="8068235"/>
            <a:ext cx="21585403" cy="2753028"/>
          </a:xfrm>
          <a:prstGeom prst="rect">
            <a:avLst/>
          </a:prstGeom>
        </p:spPr>
        <p:txBody>
          <a:bodyPr vert="horz" lIns="0" tIns="0" rIns="0" bIns="0" rtlCol="0" anchor="b"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1620000" y="15329646"/>
            <a:ext cx="27036000" cy="23940000"/>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1620000" y="41770491"/>
            <a:ext cx="6811923" cy="453274"/>
          </a:xfrm>
          <a:prstGeom prst="rect">
            <a:avLst/>
          </a:prstGeom>
        </p:spPr>
        <p:txBody>
          <a:bodyPr vert="horz" wrap="none" lIns="0" tIns="0" rIns="0" bIns="0" rtlCol="0" anchor="ctr"/>
          <a:lstStyle>
            <a:lvl1pPr algn="l">
              <a:defRPr sz="2980">
                <a:solidFill>
                  <a:schemeClr val="tx1"/>
                </a:solidFill>
              </a:defRPr>
            </a:lvl1pPr>
          </a:lstStyle>
          <a:p>
            <a:fld id="{42169B3B-8761-4204-AA5A-11BC84B55C93}" type="datetimeFigureOut">
              <a:rPr lang="en-AU" smtClean="0"/>
              <a:pPr/>
              <a:t>14/05/2021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9652147" y="41770491"/>
            <a:ext cx="10217884" cy="453274"/>
          </a:xfrm>
          <a:prstGeom prst="rect">
            <a:avLst/>
          </a:prstGeom>
        </p:spPr>
        <p:txBody>
          <a:bodyPr vert="horz" wrap="none" lIns="0" tIns="0" rIns="0" bIns="0" rtlCol="0" anchor="ctr"/>
          <a:lstStyle>
            <a:lvl1pPr algn="ctr">
              <a:defRPr sz="298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21844077" y="41770491"/>
            <a:ext cx="6811923" cy="453274"/>
          </a:xfrm>
          <a:prstGeom prst="rect">
            <a:avLst/>
          </a:prstGeom>
        </p:spPr>
        <p:txBody>
          <a:bodyPr vert="horz" wrap="none" lIns="0" tIns="0" rIns="0" bIns="0" rtlCol="0" anchor="ctr"/>
          <a:lstStyle>
            <a:lvl1pPr algn="r">
              <a:defRPr sz="2980">
                <a:solidFill>
                  <a:schemeClr val="tx1"/>
                </a:solidFill>
              </a:defRPr>
            </a:lvl1pPr>
          </a:lstStyle>
          <a:p>
            <a:fld id="{E6316B6A-336A-44FF-82DA-A4D1594FA055}" type="slidenum">
              <a:rPr lang="en-AU" smtClean="0"/>
              <a:pPr/>
              <a:t>‹#›</a:t>
            </a:fld>
            <a:endParaRPr lang="en-AU" dirty="0"/>
          </a:p>
        </p:txBody>
      </p:sp>
      <p:pic>
        <p:nvPicPr>
          <p:cNvPr id="12" name="Picture 11">
            <a:extLst>
              <a:ext uri="{FF2B5EF4-FFF2-40B4-BE49-F238E27FC236}">
                <a16:creationId xmlns:a16="http://schemas.microsoft.com/office/drawing/2014/main" id="{D07DA1EA-DC25-47F9-BFCF-A264D108DE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5424" y="40140535"/>
            <a:ext cx="15242831" cy="1259107"/>
          </a:xfrm>
          <a:prstGeom prst="rect">
            <a:avLst/>
          </a:prstGeom>
        </p:spPr>
      </p:pic>
      <p:pic>
        <p:nvPicPr>
          <p:cNvPr id="14" name="Picture 13">
            <a:extLst>
              <a:ext uri="{FF2B5EF4-FFF2-40B4-BE49-F238E27FC236}">
                <a16:creationId xmlns:a16="http://schemas.microsoft.com/office/drawing/2014/main" id="{26C21240-E0F5-44FD-9FFF-B99F8C291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2727" y="39460118"/>
            <a:ext cx="4698460" cy="1805684"/>
          </a:xfrm>
          <a:prstGeom prst="rect">
            <a:avLst/>
          </a:prstGeom>
        </p:spPr>
      </p:pic>
    </p:spTree>
    <p:extLst>
      <p:ext uri="{BB962C8B-B14F-4D97-AF65-F5344CB8AC3E}">
        <p14:creationId xmlns:p14="http://schemas.microsoft.com/office/powerpoint/2010/main" val="70107504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2270638" rtl="0" eaLnBrk="1" latinLnBrk="0" hangingPunct="1">
        <a:lnSpc>
          <a:spcPct val="85000"/>
        </a:lnSpc>
        <a:spcBef>
          <a:spcPct val="0"/>
        </a:spcBef>
        <a:buNone/>
        <a:defRPr sz="9500" b="1" kern="1200">
          <a:solidFill>
            <a:schemeClr val="tx1"/>
          </a:solidFill>
          <a:latin typeface="+mj-lt"/>
          <a:ea typeface="+mj-ea"/>
          <a:cs typeface="+mj-cs"/>
        </a:defRPr>
      </a:lvl1pPr>
    </p:titleStyle>
    <p:bodyStyle>
      <a:lvl1pPr marL="0" indent="0" algn="l" defTabSz="2270638" rtl="0" eaLnBrk="1" latinLnBrk="0" hangingPunct="1">
        <a:lnSpc>
          <a:spcPct val="107000"/>
        </a:lnSpc>
        <a:spcBef>
          <a:spcPts val="1200"/>
        </a:spcBef>
        <a:buFont typeface="Arial" panose="020B0604020202020204" pitchFamily="34" charset="0"/>
        <a:buNone/>
        <a:defRPr sz="3000" kern="1200">
          <a:solidFill>
            <a:schemeClr val="tx1"/>
          </a:solidFill>
          <a:latin typeface="+mn-lt"/>
          <a:ea typeface="+mn-ea"/>
          <a:cs typeface="+mn-cs"/>
        </a:defRPr>
      </a:lvl1pPr>
      <a:lvl2pPr marL="358775" indent="-358775" algn="l" defTabSz="2270638" rtl="0" eaLnBrk="1" latinLnBrk="0" hangingPunct="1">
        <a:lnSpc>
          <a:spcPct val="107000"/>
        </a:lnSpc>
        <a:spcBef>
          <a:spcPts val="0"/>
        </a:spcBef>
        <a:buFont typeface="Arial" panose="020B0604020202020204" pitchFamily="34" charset="0"/>
        <a:buChar char="•"/>
        <a:defRPr sz="3000" kern="1200">
          <a:solidFill>
            <a:schemeClr val="tx1"/>
          </a:solidFill>
          <a:latin typeface="+mn-lt"/>
          <a:ea typeface="+mn-ea"/>
          <a:cs typeface="+mn-cs"/>
        </a:defRPr>
      </a:lvl2pPr>
      <a:lvl3pPr marL="715963" indent="-357188" algn="l" defTabSz="2270638" rtl="0" eaLnBrk="1" latinLnBrk="0" hangingPunct="1">
        <a:lnSpc>
          <a:spcPct val="107000"/>
        </a:lnSpc>
        <a:spcBef>
          <a:spcPts val="0"/>
        </a:spcBef>
        <a:buFont typeface="Arial" panose="020B0604020202020204" pitchFamily="34" charset="0"/>
        <a:buChar char="•"/>
        <a:defRPr sz="3000" kern="1200">
          <a:solidFill>
            <a:schemeClr val="tx1"/>
          </a:solidFill>
          <a:latin typeface="+mn-lt"/>
          <a:ea typeface="+mn-ea"/>
          <a:cs typeface="+mn-cs"/>
        </a:defRPr>
      </a:lvl3pPr>
      <a:lvl4pPr marL="1074738" indent="-358775" algn="l" defTabSz="2270638" rtl="0" eaLnBrk="1" latinLnBrk="0" hangingPunct="1">
        <a:lnSpc>
          <a:spcPct val="107000"/>
        </a:lnSpc>
        <a:spcBef>
          <a:spcPts val="0"/>
        </a:spcBef>
        <a:buFont typeface="Arial" panose="020B0604020202020204" pitchFamily="34" charset="0"/>
        <a:buChar char="•"/>
        <a:defRPr sz="3000" kern="1200">
          <a:solidFill>
            <a:schemeClr val="tx1"/>
          </a:solidFill>
          <a:latin typeface="+mn-lt"/>
          <a:ea typeface="+mn-ea"/>
          <a:cs typeface="+mn-cs"/>
        </a:defRPr>
      </a:lvl4pPr>
      <a:lvl5pPr marL="1433513" indent="-350838" algn="l" defTabSz="2270638" rtl="0" eaLnBrk="1" latinLnBrk="0" hangingPunct="1">
        <a:lnSpc>
          <a:spcPct val="107000"/>
        </a:lnSpc>
        <a:spcBef>
          <a:spcPts val="0"/>
        </a:spcBef>
        <a:buFont typeface="Arial" panose="020B0604020202020204" pitchFamily="34" charset="0"/>
        <a:buChar char="•"/>
        <a:defRPr sz="3000" kern="1200">
          <a:solidFill>
            <a:schemeClr val="tx1"/>
          </a:solidFill>
          <a:latin typeface="+mn-lt"/>
          <a:ea typeface="+mn-ea"/>
          <a:cs typeface="+mn-cs"/>
        </a:defRPr>
      </a:lvl5pPr>
      <a:lvl6pPr marL="1792288" indent="-358775" algn="l" defTabSz="2270638" rtl="0" eaLnBrk="1" latinLnBrk="0" hangingPunct="1">
        <a:lnSpc>
          <a:spcPct val="107000"/>
        </a:lnSpc>
        <a:spcBef>
          <a:spcPts val="0"/>
        </a:spcBef>
        <a:buFont typeface="Arial" panose="020B0604020202020204" pitchFamily="34" charset="0"/>
        <a:buChar char="•"/>
        <a:defRPr sz="3000" kern="1200">
          <a:solidFill>
            <a:schemeClr val="tx1"/>
          </a:solidFill>
          <a:latin typeface="+mn-lt"/>
          <a:ea typeface="+mn-ea"/>
          <a:cs typeface="+mn-cs"/>
        </a:defRPr>
      </a:lvl6pPr>
      <a:lvl7pPr marL="2149475" indent="-357188" algn="l" defTabSz="2270638" rtl="0" eaLnBrk="1" latinLnBrk="0" hangingPunct="1">
        <a:lnSpc>
          <a:spcPct val="107000"/>
        </a:lnSpc>
        <a:spcBef>
          <a:spcPts val="0"/>
        </a:spcBef>
        <a:buFont typeface="Arial" panose="020B0604020202020204" pitchFamily="34" charset="0"/>
        <a:buChar char="•"/>
        <a:defRPr sz="3000" kern="1200">
          <a:solidFill>
            <a:schemeClr val="tx1"/>
          </a:solidFill>
          <a:latin typeface="+mn-lt"/>
          <a:ea typeface="+mn-ea"/>
          <a:cs typeface="+mn-cs"/>
        </a:defRPr>
      </a:lvl7pPr>
      <a:lvl8pPr marL="2508250" indent="-358775" algn="l" defTabSz="2270638" rtl="0" eaLnBrk="1" latinLnBrk="0" hangingPunct="1">
        <a:lnSpc>
          <a:spcPct val="107000"/>
        </a:lnSpc>
        <a:spcBef>
          <a:spcPts val="0"/>
        </a:spcBef>
        <a:buFont typeface="Arial" panose="020B0604020202020204" pitchFamily="34" charset="0"/>
        <a:buChar char="•"/>
        <a:defRPr sz="3000" kern="1200">
          <a:solidFill>
            <a:schemeClr val="tx1"/>
          </a:solidFill>
          <a:latin typeface="+mn-lt"/>
          <a:ea typeface="+mn-ea"/>
          <a:cs typeface="+mn-cs"/>
        </a:defRPr>
      </a:lvl8pPr>
      <a:lvl9pPr marL="2867025" indent="-358775" algn="l" defTabSz="2270638" rtl="0" eaLnBrk="1" latinLnBrk="0" hangingPunct="1">
        <a:lnSpc>
          <a:spcPct val="107000"/>
        </a:lnSpc>
        <a:spcBef>
          <a:spcPts val="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8792" r="1101" b="28792"/>
          <a:stretch/>
        </p:blipFill>
        <p:spPr>
          <a:xfrm>
            <a:off x="1223963" y="1223963"/>
            <a:ext cx="27655837" cy="7869237"/>
          </a:xfrm>
          <a:gradFill flip="none" rotWithShape="1">
            <a:gsLst>
              <a:gs pos="48000">
                <a:schemeClr val="accent1">
                  <a:lumMod val="95000"/>
                  <a:lumOff val="5000"/>
                </a:schemeClr>
              </a:gs>
              <a:gs pos="100000">
                <a:schemeClr val="accent1">
                  <a:lumMod val="60000"/>
                </a:schemeClr>
              </a:gs>
            </a:gsLst>
            <a:path path="circle">
              <a:fillToRect l="50000" t="130000" r="50000" b="-30000"/>
            </a:path>
            <a:tileRect/>
          </a:gradFill>
        </p:spPr>
      </p:pic>
      <p:sp>
        <p:nvSpPr>
          <p:cNvPr id="31" name="Text Placeholder 30">
            <a:extLst>
              <a:ext uri="{FF2B5EF4-FFF2-40B4-BE49-F238E27FC236}">
                <a16:creationId xmlns:a16="http://schemas.microsoft.com/office/drawing/2014/main" id="{6EB1F03F-75C6-4241-82EF-64C3D3268630}"/>
              </a:ext>
            </a:extLst>
          </p:cNvPr>
          <p:cNvSpPr>
            <a:spLocks noGrp="1"/>
          </p:cNvSpPr>
          <p:nvPr>
            <p:ph type="body" sz="quarter" idx="17"/>
          </p:nvPr>
        </p:nvSpPr>
        <p:spPr>
          <a:xfrm>
            <a:off x="1619213" y="11781930"/>
            <a:ext cx="8640000" cy="27487715"/>
          </a:xfrm>
        </p:spPr>
        <p:txBody>
          <a:bodyPr vert="horz" lIns="0" tIns="0" rIns="0" bIns="0" rtlCol="0" anchor="t">
            <a:noAutofit/>
          </a:bodyPr>
          <a:lstStyle/>
          <a:p>
            <a:r>
              <a:rPr lang="en-AU" sz="2600" b="1" dirty="0"/>
              <a:t>Introduction</a:t>
            </a:r>
          </a:p>
          <a:p>
            <a:r>
              <a:rPr lang="en-AU" sz="2200" dirty="0"/>
              <a:t>Acute myeloid leukaemia (AML) is a haematological malignancy characterised by a sudden increase of immature myeloid cells. </a:t>
            </a:r>
            <a:r>
              <a:rPr lang="en-AU" sz="2200" dirty="0">
                <a:ea typeface="+mn-lt"/>
                <a:cs typeface="+mn-lt"/>
              </a:rPr>
              <a:t>In 2014 the WHO estimated the world-wide prevalence to be around 1.5%.</a:t>
            </a:r>
            <a:r>
              <a:rPr lang="en-AU" sz="2200" baseline="30000" dirty="0">
                <a:ea typeface="+mn-lt"/>
                <a:cs typeface="+mn-lt"/>
              </a:rPr>
              <a:t>1</a:t>
            </a:r>
            <a:r>
              <a:rPr lang="en-AU" sz="2200" dirty="0">
                <a:ea typeface="+mn-lt"/>
                <a:cs typeface="+mn-lt"/>
              </a:rPr>
              <a:t> The outcome for these patients remain bleak despite recent advances in management. Currently 60-80% of adults younger than 60 years achieve complete remission with induction therapy, while the rates for those older than 60 years are lower at 40 to 60%. Overall, 40% of patients will relapse.</a:t>
            </a:r>
            <a:r>
              <a:rPr lang="en-AU" sz="2200" baseline="30000" dirty="0"/>
              <a:t>2</a:t>
            </a:r>
            <a:r>
              <a:rPr lang="en-AU" sz="2200" dirty="0"/>
              <a:t> Improvements in diagnostics and treatment have led to an increased requirement for accurate and sensitive tests to detect measurable residual disease (MRD).</a:t>
            </a:r>
            <a:r>
              <a:rPr lang="en-AU" sz="2200" baseline="30000" dirty="0"/>
              <a:t>3</a:t>
            </a:r>
            <a:r>
              <a:rPr lang="en-AU" sz="2200" dirty="0"/>
              <a:t> MRD can be measured by either molecular methods or by multiparameter flow cytometry (MFC). MFC remains an essential tool for MRD analysis since only around 40 - 50% of adults have a measurable molecular marker.</a:t>
            </a:r>
            <a:r>
              <a:rPr lang="en-AU" sz="2200" baseline="30000" dirty="0"/>
              <a:t>4</a:t>
            </a:r>
            <a:r>
              <a:rPr lang="en-AU" sz="2200" dirty="0"/>
              <a:t>  We hypothesised that the use of multidimensional radar plots for flow cytometric analysis would reduce the effect that phenotypic changes have on MRD analysis. If the method is found to be fit for purpose, we will aim for implementation into the clinical laboratory. We are also currently conducting a prospective study investigating the outcome of patients based on their MRD status during and after treatment.</a:t>
            </a:r>
            <a:r>
              <a:rPr lang="en-AU" sz="2400" dirty="0"/>
              <a:t> </a:t>
            </a:r>
          </a:p>
          <a:p>
            <a:endParaRPr lang="en-AU" sz="1100" b="1" dirty="0"/>
          </a:p>
          <a:p>
            <a:r>
              <a:rPr lang="en-AU" sz="2600" b="1" dirty="0"/>
              <a:t>Method</a:t>
            </a:r>
            <a:endParaRPr lang="en-AU" sz="2600" b="1" dirty="0">
              <a:cs typeface="Arial"/>
            </a:endParaRPr>
          </a:p>
          <a:p>
            <a:r>
              <a:rPr lang="en-AU" sz="2200" dirty="0"/>
              <a:t>Create a template to analyse AML samples utilising multidimensional radar plots in Kaluza software. </a:t>
            </a:r>
            <a:endParaRPr lang="en-AU" sz="2200" dirty="0">
              <a:cs typeface="Arial"/>
            </a:endParaRPr>
          </a:p>
          <a:p>
            <a:pPr marL="457200" indent="-457200">
              <a:buFont typeface="Arial" panose="020B0604020202020204" pitchFamily="34" charset="0"/>
              <a:buChar char="•"/>
            </a:pPr>
            <a:r>
              <a:rPr lang="en-AU" sz="2200" dirty="0"/>
              <a:t>Normal maturation patterns identified using presumed normal marrows for both our myeloid (n=30) and monocytic (n=18) panels. (Fig 1&amp;2)</a:t>
            </a:r>
            <a:endParaRPr lang="en-AU" sz="2200" dirty="0">
              <a:cs typeface="Arial"/>
            </a:endParaRPr>
          </a:p>
          <a:p>
            <a:r>
              <a:rPr lang="en-AU" sz="2200" dirty="0"/>
              <a:t>Validation by comparing the results to the current method, and where available, to the molecular MRD result. </a:t>
            </a:r>
            <a:endParaRPr lang="en-AU" sz="2200" dirty="0">
              <a:cs typeface="Arial"/>
            </a:endParaRPr>
          </a:p>
          <a:p>
            <a:pPr marL="457200" indent="-457200">
              <a:buFont typeface="Arial" panose="020B0604020202020204" pitchFamily="34" charset="0"/>
              <a:buChar char="•"/>
            </a:pPr>
            <a:r>
              <a:rPr lang="en-AU" sz="2200" dirty="0"/>
              <a:t>80 consecutive adult samples received for AML MRD by flow cytometry were analysed.</a:t>
            </a:r>
            <a:endParaRPr lang="en-AU" sz="2200" dirty="0">
              <a:cs typeface="Arial"/>
            </a:endParaRPr>
          </a:p>
          <a:p>
            <a:pPr marL="457200" indent="-457200">
              <a:buFont typeface="Arial" panose="020B0604020202020204" pitchFamily="34" charset="0"/>
              <a:buChar char="•"/>
            </a:pPr>
            <a:r>
              <a:rPr lang="en-AU" sz="2200" dirty="0">
                <a:cs typeface="Arial"/>
              </a:rPr>
              <a:t>The radar plot method were compared to the current analysis method. (n=80)</a:t>
            </a:r>
          </a:p>
          <a:p>
            <a:pPr marL="457200" indent="-457200">
              <a:buFont typeface="Arial" panose="020B0604020202020204" pitchFamily="34" charset="0"/>
              <a:buChar char="•"/>
            </a:pPr>
            <a:r>
              <a:rPr lang="en-AU" sz="2200" dirty="0">
                <a:cs typeface="Arial"/>
              </a:rPr>
              <a:t>The flow cytometry methods were compared to the molecular methods, where available. (n=25)</a:t>
            </a:r>
          </a:p>
          <a:p>
            <a:pPr marL="457200" indent="-457200">
              <a:buFont typeface="Arial" panose="020B0604020202020204" pitchFamily="34" charset="0"/>
              <a:buChar char="•"/>
            </a:pPr>
            <a:r>
              <a:rPr lang="en-AU" sz="2200" dirty="0"/>
              <a:t>Agreement were calculated with Cohen’s Kappa and </a:t>
            </a:r>
            <a:r>
              <a:rPr lang="en-AU" sz="2200" dirty="0" err="1"/>
              <a:t>McNemar</a:t>
            </a:r>
            <a:r>
              <a:rPr lang="en-AU" sz="2200" dirty="0"/>
              <a:t> statistical analysis methods.</a:t>
            </a:r>
          </a:p>
          <a:p>
            <a:pPr marL="457200" indent="-457200">
              <a:buFont typeface="Arial" panose="020B0604020202020204" pitchFamily="34" charset="0"/>
              <a:buChar char="•"/>
            </a:pPr>
            <a:endParaRPr lang="en-AU" sz="2200" dirty="0">
              <a:cs typeface="Arial"/>
            </a:endParaRPr>
          </a:p>
          <a:p>
            <a:pPr marL="457200" indent="-457200">
              <a:buFont typeface="Arial" panose="020B0604020202020204" pitchFamily="34" charset="0"/>
              <a:buChar char="•"/>
            </a:pPr>
            <a:endParaRPr lang="en-AU" sz="2200" dirty="0">
              <a:cs typeface="Arial"/>
            </a:endParaRPr>
          </a:p>
          <a:p>
            <a:pPr marL="457200" indent="-457200">
              <a:buFont typeface="Arial" panose="020B0604020202020204" pitchFamily="34" charset="0"/>
              <a:buChar char="•"/>
            </a:pPr>
            <a:endParaRPr lang="en-AU" sz="2200" dirty="0">
              <a:cs typeface="Arial"/>
            </a:endParaRPr>
          </a:p>
          <a:p>
            <a:endParaRPr lang="en-AU" dirty="0"/>
          </a:p>
        </p:txBody>
      </p:sp>
      <p:sp>
        <p:nvSpPr>
          <p:cNvPr id="32" name="Text Placeholder 31">
            <a:extLst>
              <a:ext uri="{FF2B5EF4-FFF2-40B4-BE49-F238E27FC236}">
                <a16:creationId xmlns:a16="http://schemas.microsoft.com/office/drawing/2014/main" id="{D6BE43FB-AC91-4E2B-93A8-95C46EAC4557}"/>
              </a:ext>
            </a:extLst>
          </p:cNvPr>
          <p:cNvSpPr>
            <a:spLocks noGrp="1"/>
          </p:cNvSpPr>
          <p:nvPr>
            <p:ph type="body" sz="quarter" idx="18"/>
          </p:nvPr>
        </p:nvSpPr>
        <p:spPr>
          <a:xfrm>
            <a:off x="10817213" y="11781930"/>
            <a:ext cx="8747138" cy="27487715"/>
          </a:xfrm>
        </p:spPr>
        <p:txBody>
          <a:bodyPr vert="horz" lIns="0" tIns="0" rIns="0" bIns="0" rtlCol="0" anchor="t">
            <a:noAutofit/>
          </a:bodyPr>
          <a:lstStyle/>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sz="1600" b="1" dirty="0"/>
          </a:p>
          <a:p>
            <a:r>
              <a:rPr lang="en-AU" sz="2600" b="1" dirty="0"/>
              <a:t>Results</a:t>
            </a:r>
          </a:p>
          <a:p>
            <a:r>
              <a:rPr lang="en-AU" sz="2200" b="1" i="1" dirty="0">
                <a:cs typeface="Arial"/>
              </a:rPr>
              <a:t>Radar plot method vs current method</a:t>
            </a:r>
          </a:p>
          <a:p>
            <a:r>
              <a:rPr lang="en-AU" sz="2200" dirty="0"/>
              <a:t>Comparison of the current analysis method and radar plot method (Table 1) showed a moderate correlation </a:t>
            </a:r>
            <a:r>
              <a:rPr lang="en-AU" sz="2200" b="1" dirty="0"/>
              <a:t>(k = 53%) </a:t>
            </a:r>
            <a:r>
              <a:rPr lang="en-AU" sz="2200" dirty="0"/>
              <a:t>with no significant difference between the two methods </a:t>
            </a:r>
            <a:r>
              <a:rPr lang="en-AU" sz="2200" b="1" dirty="0"/>
              <a:t>(p = 0.16). </a:t>
            </a:r>
            <a:endParaRPr lang="en-AU" sz="2200" b="1" dirty="0">
              <a:cs typeface="Arial"/>
            </a:endParaRPr>
          </a:p>
          <a:p>
            <a:r>
              <a:rPr lang="en-AU" sz="2200" dirty="0"/>
              <a:t>Thirteen tests were positive using the radar plot method and negative with our current method. 10/13 had low level MRD, between 0.1% and 0.01%. (Table 2) Only two of the ten cases had a recurrent genetic marker, MRD41 and MRD9. The were respectively positive for t(8;21) by RQ-PCR and t(3;5) in a single cell, by cytogenetics. </a:t>
            </a:r>
          </a:p>
          <a:p>
            <a:r>
              <a:rPr lang="en-AU" sz="2200" dirty="0"/>
              <a:t>Six patients were positive with the current method, but negative with the radar plot method.</a:t>
            </a:r>
          </a:p>
          <a:p>
            <a:r>
              <a:rPr lang="en-AU" sz="2000" b="1" dirty="0"/>
              <a:t>Table 1: Comparison of radar plot method to current analysis method. (k=53%,  p=0.16)</a:t>
            </a:r>
          </a:p>
          <a:p>
            <a:endParaRPr lang="en-AU" sz="2000" b="1" dirty="0"/>
          </a:p>
          <a:p>
            <a:endParaRPr lang="en-AU" sz="1800" b="1" dirty="0"/>
          </a:p>
          <a:p>
            <a:endParaRPr lang="en-AU" sz="900" b="1" dirty="0"/>
          </a:p>
          <a:p>
            <a:endParaRPr lang="en-AU" sz="1600" b="1" dirty="0"/>
          </a:p>
          <a:p>
            <a:endParaRPr lang="en-AU" sz="2400" b="1" dirty="0"/>
          </a:p>
          <a:p>
            <a:endParaRPr lang="en-AU" sz="3200" b="1" dirty="0"/>
          </a:p>
          <a:p>
            <a:endParaRPr lang="en-AU" sz="2400" b="1" dirty="0"/>
          </a:p>
          <a:p>
            <a:r>
              <a:rPr lang="en-AU" sz="2000" b="1" dirty="0"/>
              <a:t>Table 2: Comparison of radar plot method, current analysis method and molecular MRD between 0.01 and 0.1%</a:t>
            </a:r>
          </a:p>
          <a:p>
            <a:endParaRPr lang="en-AU" sz="2400" b="1" dirty="0"/>
          </a:p>
          <a:p>
            <a:endParaRPr lang="en-AU" sz="2800" dirty="0"/>
          </a:p>
          <a:p>
            <a:endParaRPr lang="en-AU" sz="2800" dirty="0"/>
          </a:p>
          <a:p>
            <a:endParaRPr lang="en-AU" sz="2400" b="1" dirty="0"/>
          </a:p>
          <a:p>
            <a:endParaRPr lang="en-AU" sz="2400" b="1" dirty="0"/>
          </a:p>
          <a:p>
            <a:endParaRPr lang="en-AU" sz="2400" b="1" dirty="0"/>
          </a:p>
          <a:p>
            <a:endParaRPr lang="en-AU" sz="2400" b="1" dirty="0"/>
          </a:p>
        </p:txBody>
      </p:sp>
      <p:sp>
        <p:nvSpPr>
          <p:cNvPr id="33" name="Text Placeholder 32">
            <a:extLst>
              <a:ext uri="{FF2B5EF4-FFF2-40B4-BE49-F238E27FC236}">
                <a16:creationId xmlns:a16="http://schemas.microsoft.com/office/drawing/2014/main" id="{C4A92C82-AFDB-4A41-8519-41F57E765979}"/>
              </a:ext>
            </a:extLst>
          </p:cNvPr>
          <p:cNvSpPr>
            <a:spLocks noGrp="1"/>
          </p:cNvSpPr>
          <p:nvPr>
            <p:ph type="body" sz="quarter" idx="19"/>
          </p:nvPr>
        </p:nvSpPr>
        <p:spPr>
          <a:xfrm>
            <a:off x="20015213" y="11781930"/>
            <a:ext cx="8640000" cy="27487715"/>
          </a:xfrm>
        </p:spPr>
        <p:txBody>
          <a:bodyPr vert="horz" lIns="0" tIns="0" rIns="0" bIns="0" rtlCol="0" anchor="t">
            <a:noAutofit/>
          </a:bodyPr>
          <a:lstStyle/>
          <a:p>
            <a:r>
              <a:rPr lang="en-AU" sz="2200" b="1" i="1" dirty="0">
                <a:cs typeface="Arial"/>
              </a:rPr>
              <a:t>Flow cytometry methods vs molecular methods</a:t>
            </a:r>
          </a:p>
          <a:p>
            <a:r>
              <a:rPr lang="en-AU" sz="2200" dirty="0"/>
              <a:t>Comparison of the radar plot method (Table 3) to molecular MRD results (n=25) showed a fair agreement and no significant difference between the groups </a:t>
            </a:r>
            <a:r>
              <a:rPr lang="en-AU" sz="2200" b="1" dirty="0"/>
              <a:t>(k=30%; p=0.182). </a:t>
            </a:r>
          </a:p>
          <a:p>
            <a:r>
              <a:rPr lang="en-AU" sz="2200" dirty="0"/>
              <a:t>Two cases were positive by the molecular method, but negative with both flow methods. Both cases had a very low level molecular MRD, 0.0008% and 0.0013%, respectively. Seven cases were positive by both flow cytometry methods, but negative using molecular methods. </a:t>
            </a:r>
          </a:p>
          <a:p>
            <a:r>
              <a:rPr lang="en-AU" sz="2000" b="1" dirty="0"/>
              <a:t>Table 3: Comparison of radar plot method to molecular MRD (k=30%, p=0.182)</a:t>
            </a:r>
          </a:p>
          <a:p>
            <a:endParaRPr lang="en-AU" sz="1800" b="1" dirty="0"/>
          </a:p>
          <a:p>
            <a:endParaRPr lang="en-AU" sz="2400" b="1" dirty="0"/>
          </a:p>
          <a:p>
            <a:endParaRPr lang="en-AU" sz="3200" b="1" dirty="0"/>
          </a:p>
          <a:p>
            <a:endParaRPr lang="en-AU" b="1" dirty="0"/>
          </a:p>
          <a:p>
            <a:endParaRPr lang="en-AU" b="1" dirty="0"/>
          </a:p>
          <a:p>
            <a:endParaRPr lang="en-AU" sz="1200" b="1" dirty="0"/>
          </a:p>
          <a:p>
            <a:endParaRPr lang="en-AU" sz="700" b="1" dirty="0"/>
          </a:p>
          <a:p>
            <a:r>
              <a:rPr lang="en-AU" sz="2000" b="1" dirty="0"/>
              <a:t>Table 4: Comparison of radar plot method, current analysis method and molecular MRD</a:t>
            </a:r>
          </a:p>
          <a:p>
            <a:endParaRPr lang="en-AU" sz="2000" b="1" dirty="0"/>
          </a:p>
          <a:p>
            <a:endParaRPr lang="en-AU" sz="2000" b="1" dirty="0"/>
          </a:p>
          <a:p>
            <a:endParaRPr lang="en-AU" sz="2600" b="1" dirty="0"/>
          </a:p>
          <a:p>
            <a:endParaRPr lang="en-AU" sz="2600" b="1" dirty="0"/>
          </a:p>
          <a:p>
            <a:endParaRPr lang="en-AU" sz="2600" b="1" dirty="0"/>
          </a:p>
          <a:p>
            <a:endParaRPr lang="en-AU" sz="2600" b="1" dirty="0"/>
          </a:p>
          <a:p>
            <a:endParaRPr lang="en-AU" sz="2600" b="1" dirty="0"/>
          </a:p>
          <a:p>
            <a:endParaRPr lang="en-AU" sz="2600" b="1" dirty="0"/>
          </a:p>
          <a:p>
            <a:endParaRPr lang="en-AU" sz="2600" b="1" dirty="0"/>
          </a:p>
          <a:p>
            <a:endParaRPr lang="en-AU" sz="2600" b="1" dirty="0"/>
          </a:p>
          <a:p>
            <a:endParaRPr lang="en-AU" sz="2600" b="1" dirty="0"/>
          </a:p>
          <a:p>
            <a:endParaRPr lang="en-AU" sz="2600" b="1" dirty="0"/>
          </a:p>
          <a:p>
            <a:endParaRPr lang="en-AU" sz="2000" b="1" dirty="0"/>
          </a:p>
          <a:p>
            <a:endParaRPr lang="en-AU" sz="600" b="1" dirty="0"/>
          </a:p>
          <a:p>
            <a:r>
              <a:rPr lang="en-AU" sz="2600" b="1" dirty="0"/>
              <a:t>Conclusion</a:t>
            </a:r>
          </a:p>
          <a:p>
            <a:r>
              <a:rPr lang="en-AU" sz="2200" dirty="0"/>
              <a:t>There is a moderate agreement between the two flow cytometry analysis methods, suggesting the radar plot method is fit for purpose. The clustering of discrepant results with low-level MRD may indicate that the radar plot method is more sensitive to small abnormal populations. Confirmation of this finding </a:t>
            </a:r>
            <a:r>
              <a:rPr lang="en-AU" sz="2200"/>
              <a:t>is necessary </a:t>
            </a:r>
            <a:r>
              <a:rPr lang="en-AU" sz="2200" dirty="0"/>
              <a:t>and will be further evaluated with the larger prospective </a:t>
            </a:r>
            <a:r>
              <a:rPr lang="en-AU" sz="2200"/>
              <a:t>study.</a:t>
            </a:r>
            <a:endParaRPr lang="en-AU" sz="2200" dirty="0"/>
          </a:p>
          <a:p>
            <a:r>
              <a:rPr lang="en-AU" sz="2200" dirty="0"/>
              <a:t>There was notable differences with the molecular methods. This may be due to the increased sensitivity of molecular tests, true discrepant results due to the well-known propensity of AML to form subpopulations or non-</a:t>
            </a:r>
            <a:r>
              <a:rPr lang="en-AU" sz="2200" dirty="0" err="1"/>
              <a:t>leukaemic</a:t>
            </a:r>
            <a:r>
              <a:rPr lang="en-AU" sz="2200" dirty="0"/>
              <a:t> myeloid populations that confound MRD result interpretation.</a:t>
            </a:r>
            <a:r>
              <a:rPr lang="en-AU" sz="2200" baseline="30000" dirty="0"/>
              <a:t>5</a:t>
            </a:r>
            <a:r>
              <a:rPr lang="en-AU" sz="2200" dirty="0"/>
              <a:t> </a:t>
            </a:r>
          </a:p>
          <a:p>
            <a:r>
              <a:rPr lang="en-AU" sz="2200" dirty="0"/>
              <a:t>The next steps are to implement this analysis method into the diagnostic laboratory and evaluation of the prospective study.</a:t>
            </a:r>
          </a:p>
          <a:p>
            <a:r>
              <a:rPr lang="en-AU" sz="2600" b="1" dirty="0"/>
              <a:t>References:</a:t>
            </a:r>
          </a:p>
          <a:p>
            <a:pPr marL="514350" indent="-514350">
              <a:lnSpc>
                <a:spcPct val="100000"/>
              </a:lnSpc>
              <a:spcBef>
                <a:spcPts val="0"/>
              </a:spcBef>
              <a:buAutoNum type="arabicPeriod"/>
            </a:pPr>
            <a:r>
              <a:rPr lang="en-AU" sz="2000" dirty="0">
                <a:ea typeface="+mn-lt"/>
                <a:cs typeface="+mn-lt"/>
              </a:rPr>
              <a:t>World Health Organization. 2014 Review of Cancer Medicines on the WHO List of Essential Medicines. Available at: http://www.who.int/selection_medicines/committees/ expert/20/applications/AML_APL.pdf. Accessed on April 01, 2021</a:t>
            </a:r>
          </a:p>
          <a:p>
            <a:pPr marL="514350" indent="-514350">
              <a:lnSpc>
                <a:spcPct val="100000"/>
              </a:lnSpc>
              <a:spcBef>
                <a:spcPts val="0"/>
              </a:spcBef>
              <a:buAutoNum type="arabicPeriod"/>
            </a:pPr>
            <a:r>
              <a:rPr lang="en-AU" sz="2000" dirty="0" err="1">
                <a:ea typeface="+mn-lt"/>
                <a:cs typeface="+mn-lt"/>
              </a:rPr>
              <a:t>Zeijlemaker</a:t>
            </a:r>
            <a:r>
              <a:rPr lang="en-AU" sz="2000" dirty="0">
                <a:ea typeface="+mn-lt"/>
                <a:cs typeface="+mn-lt"/>
              </a:rPr>
              <a:t> W, </a:t>
            </a:r>
            <a:r>
              <a:rPr lang="en-AU" sz="2000" dirty="0" err="1">
                <a:ea typeface="+mn-lt"/>
                <a:cs typeface="+mn-lt"/>
              </a:rPr>
              <a:t>Gratama</a:t>
            </a:r>
            <a:r>
              <a:rPr lang="en-AU" sz="2000" dirty="0">
                <a:ea typeface="+mn-lt"/>
                <a:cs typeface="+mn-lt"/>
              </a:rPr>
              <a:t> JW, </a:t>
            </a:r>
            <a:r>
              <a:rPr lang="en-AU" sz="2000" dirty="0" err="1">
                <a:ea typeface="+mn-lt"/>
                <a:cs typeface="+mn-lt"/>
              </a:rPr>
              <a:t>Schuurhuis</a:t>
            </a:r>
            <a:r>
              <a:rPr lang="en-AU" sz="2000" dirty="0">
                <a:ea typeface="+mn-lt"/>
                <a:cs typeface="+mn-lt"/>
              </a:rPr>
              <a:t> GJ. </a:t>
            </a:r>
            <a:r>
              <a:rPr lang="en-AU" sz="2000" dirty="0" err="1">
                <a:ea typeface="+mn-lt"/>
                <a:cs typeface="+mn-lt"/>
              </a:rPr>
              <a:t>Tumor</a:t>
            </a:r>
            <a:r>
              <a:rPr lang="en-AU" sz="2000" dirty="0">
                <a:ea typeface="+mn-lt"/>
                <a:cs typeface="+mn-lt"/>
              </a:rPr>
              <a:t> heterogeneity makes AML a "moving target" for detection of residual disease. Cytometry B Clin </a:t>
            </a:r>
            <a:r>
              <a:rPr lang="en-AU" sz="2000" dirty="0" err="1">
                <a:ea typeface="+mn-lt"/>
                <a:cs typeface="+mn-lt"/>
              </a:rPr>
              <a:t>Cytom</a:t>
            </a:r>
            <a:r>
              <a:rPr lang="en-AU" sz="2000" dirty="0">
                <a:ea typeface="+mn-lt"/>
                <a:cs typeface="+mn-lt"/>
              </a:rPr>
              <a:t> 2014; 86(1):3–14.</a:t>
            </a:r>
            <a:endParaRPr lang="en-AU" sz="2000" dirty="0">
              <a:cs typeface="Arial" panose="020B0604020202020204"/>
            </a:endParaRPr>
          </a:p>
          <a:p>
            <a:pPr marL="514350" indent="-514350">
              <a:lnSpc>
                <a:spcPct val="100000"/>
              </a:lnSpc>
              <a:spcBef>
                <a:spcPts val="0"/>
              </a:spcBef>
              <a:buAutoNum type="arabicPeriod"/>
            </a:pPr>
            <a:r>
              <a:rPr lang="en-AU" sz="2000" dirty="0"/>
              <a:t>Chen X, Wood BL. Monitoring minimal residual disease in acute leukemia: Technical challenges and interpretive complexities. Blood Rev 2017; 31(2):63–75.</a:t>
            </a:r>
          </a:p>
          <a:p>
            <a:pPr marL="514350" indent="-514350">
              <a:lnSpc>
                <a:spcPct val="100000"/>
              </a:lnSpc>
              <a:spcBef>
                <a:spcPts val="0"/>
              </a:spcBef>
              <a:buAutoNum type="arabicPeriod"/>
            </a:pPr>
            <a:r>
              <a:rPr lang="en-AU" sz="2000" dirty="0" err="1">
                <a:ea typeface="+mn-lt"/>
                <a:cs typeface="+mn-lt"/>
              </a:rPr>
              <a:t>Coustan</a:t>
            </a:r>
            <a:r>
              <a:rPr lang="en-AU" sz="2000" dirty="0">
                <a:ea typeface="+mn-lt"/>
                <a:cs typeface="+mn-lt"/>
              </a:rPr>
              <a:t>-Smith E, Song G, Shurtleff S, Yeoh AE-J, Chng WJ, Chen SP et al. Universal monitoring of minimal residual disease in acute myeloid leukemia. JCI Insight 2018; 3(9).</a:t>
            </a:r>
            <a:endParaRPr lang="en-AU" sz="2000" dirty="0">
              <a:cs typeface="Arial" panose="020B0604020202020204"/>
            </a:endParaRPr>
          </a:p>
          <a:p>
            <a:pPr marL="514350" indent="-514350">
              <a:lnSpc>
                <a:spcPct val="100000"/>
              </a:lnSpc>
              <a:spcBef>
                <a:spcPts val="0"/>
              </a:spcBef>
              <a:buAutoNum type="arabicPeriod"/>
            </a:pPr>
            <a:r>
              <a:rPr lang="en-US" sz="2000" dirty="0"/>
              <a:t>Li W, Morgan R, Nieder R, Truong S, Habeebu SSM, Ahmed AA. Normal or reactive minor cell populations in bone marrow and peripheral blood mimic minimal residual leukemia by flow cytometry. Cytometry B Clin </a:t>
            </a:r>
            <a:r>
              <a:rPr lang="en-US" sz="2000" dirty="0" err="1"/>
              <a:t>Cytom</a:t>
            </a:r>
            <a:r>
              <a:rPr lang="en-US" sz="2000" dirty="0"/>
              <a:t> 2020</a:t>
            </a:r>
            <a:r>
              <a:rPr lang="en-US" sz="1900" dirty="0"/>
              <a:t>.</a:t>
            </a:r>
          </a:p>
          <a:p>
            <a:endParaRPr lang="en-AU" dirty="0"/>
          </a:p>
          <a:p>
            <a:endParaRPr lang="en-AU" dirty="0"/>
          </a:p>
        </p:txBody>
      </p:sp>
      <p:sp>
        <p:nvSpPr>
          <p:cNvPr id="15" name="Title 3"/>
          <p:cNvSpPr>
            <a:spLocks noGrp="1"/>
          </p:cNvSpPr>
          <p:nvPr>
            <p:ph type="title"/>
          </p:nvPr>
        </p:nvSpPr>
        <p:spPr>
          <a:xfrm>
            <a:off x="1223964" y="1223962"/>
            <a:ext cx="27808236" cy="8447104"/>
          </a:xfrm>
          <a:gradFill>
            <a:gsLst>
              <a:gs pos="21000">
                <a:schemeClr val="bg1">
                  <a:alpha val="9000"/>
                </a:schemeClr>
              </a:gs>
              <a:gs pos="54000">
                <a:schemeClr val="accent1"/>
              </a:gs>
            </a:gsLst>
            <a:lin ang="5400000" scaled="1"/>
          </a:gradFill>
        </p:spPr>
        <p:txBody>
          <a:bodyPr anchor="b">
            <a:noAutofit/>
          </a:bodyPr>
          <a:lstStyle/>
          <a:p>
            <a:r>
              <a:rPr lang="en-AU" sz="8400" b="1" dirty="0"/>
              <a:t>Validation of an Acute Myeloid Leukaemia </a:t>
            </a:r>
            <a:br>
              <a:rPr lang="en-AU" sz="8400" b="1" dirty="0"/>
            </a:br>
            <a:r>
              <a:rPr lang="en-AU" sz="8400" b="1" dirty="0"/>
              <a:t>Measurable Residual Disease flow </a:t>
            </a:r>
            <a:br>
              <a:rPr lang="en-AU" sz="8400" b="1" dirty="0"/>
            </a:br>
            <a:r>
              <a:rPr lang="en-AU" sz="8400" b="1" dirty="0"/>
              <a:t>cytometric analysis method using </a:t>
            </a:r>
            <a:r>
              <a:rPr lang="en-AU" sz="8400" b="1" dirty="0" err="1"/>
              <a:t>Kaluza</a:t>
            </a:r>
            <a:r>
              <a:rPr lang="en-AU" sz="8400" b="1" dirty="0"/>
              <a:t> </a:t>
            </a:r>
            <a:br>
              <a:rPr lang="en-AU" sz="8400" b="1" dirty="0"/>
            </a:br>
            <a:r>
              <a:rPr lang="en-AU" sz="8400" b="1" dirty="0"/>
              <a:t>software and multidimensional radar plots</a:t>
            </a:r>
          </a:p>
        </p:txBody>
      </p:sp>
      <p:sp>
        <p:nvSpPr>
          <p:cNvPr id="28" name="Text Placeholder 27">
            <a:extLst>
              <a:ext uri="{FF2B5EF4-FFF2-40B4-BE49-F238E27FC236}">
                <a16:creationId xmlns:a16="http://schemas.microsoft.com/office/drawing/2014/main" id="{A1166DDA-B434-4C02-8E0F-469657DC0508}"/>
              </a:ext>
            </a:extLst>
          </p:cNvPr>
          <p:cNvSpPr>
            <a:spLocks noGrp="1"/>
          </p:cNvSpPr>
          <p:nvPr>
            <p:ph type="body" sz="quarter" idx="3"/>
          </p:nvPr>
        </p:nvSpPr>
        <p:spPr>
          <a:xfrm>
            <a:off x="25353214" y="7069840"/>
            <a:ext cx="3301999" cy="2195702"/>
          </a:xfrm>
        </p:spPr>
        <p:txBody>
          <a:bodyPr/>
          <a:lstStyle/>
          <a:p>
            <a:endParaRPr lang="en-AU" dirty="0"/>
          </a:p>
        </p:txBody>
      </p:sp>
      <p:sp>
        <p:nvSpPr>
          <p:cNvPr id="20" name="Text Placeholder 10">
            <a:extLst>
              <a:ext uri="{FF2B5EF4-FFF2-40B4-BE49-F238E27FC236}">
                <a16:creationId xmlns:a16="http://schemas.microsoft.com/office/drawing/2014/main" id="{1F9ACF61-7B21-4C1C-BA10-28D7700A4B7F}"/>
              </a:ext>
            </a:extLst>
          </p:cNvPr>
          <p:cNvSpPr txBox="1">
            <a:spLocks/>
          </p:cNvSpPr>
          <p:nvPr/>
        </p:nvSpPr>
        <p:spPr>
          <a:xfrm>
            <a:off x="1223963" y="10060706"/>
            <a:ext cx="27036000" cy="1721224"/>
          </a:xfrm>
          <a:prstGeom prst="rect">
            <a:avLst/>
          </a:prstGeom>
        </p:spPr>
        <p:txBody>
          <a:bodyPr vert="horz" lIns="0" tIns="0" rIns="0" bIns="0" rtlCol="0" anchor="t" anchorCtr="0">
            <a:noAutofit/>
          </a:bodyPr>
          <a:lstStyle>
            <a:lvl1pPr marL="0" indent="0" algn="l" defTabSz="2270638" rtl="0" eaLnBrk="1" latinLnBrk="0" hangingPunct="1">
              <a:lnSpc>
                <a:spcPct val="100000"/>
              </a:lnSpc>
              <a:spcBef>
                <a:spcPts val="0"/>
              </a:spcBef>
              <a:buFont typeface="Arial" panose="020B0604020202020204" pitchFamily="34" charset="0"/>
              <a:buNone/>
              <a:defRPr sz="4500" b="1" kern="1200">
                <a:solidFill>
                  <a:schemeClr val="tx1"/>
                </a:solidFill>
                <a:latin typeface="+mn-lt"/>
                <a:ea typeface="+mn-ea"/>
                <a:cs typeface="+mn-cs"/>
              </a:defRPr>
            </a:lvl1pPr>
            <a:lvl2pPr marL="1135319" indent="0" algn="l" defTabSz="2270638" rtl="0" eaLnBrk="1" latinLnBrk="0" hangingPunct="1">
              <a:lnSpc>
                <a:spcPct val="107000"/>
              </a:lnSpc>
              <a:spcBef>
                <a:spcPts val="0"/>
              </a:spcBef>
              <a:buFont typeface="Arial" panose="020B0604020202020204" pitchFamily="34" charset="0"/>
              <a:buNone/>
              <a:defRPr sz="4966" b="1" kern="1200">
                <a:solidFill>
                  <a:schemeClr val="tx1"/>
                </a:solidFill>
                <a:latin typeface="+mn-lt"/>
                <a:ea typeface="+mn-ea"/>
                <a:cs typeface="+mn-cs"/>
              </a:defRPr>
            </a:lvl2pPr>
            <a:lvl3pPr marL="2270638" indent="0" algn="l" defTabSz="2270638" rtl="0" eaLnBrk="1" latinLnBrk="0" hangingPunct="1">
              <a:lnSpc>
                <a:spcPct val="107000"/>
              </a:lnSpc>
              <a:spcBef>
                <a:spcPts val="0"/>
              </a:spcBef>
              <a:buFont typeface="Arial" panose="020B0604020202020204" pitchFamily="34" charset="0"/>
              <a:buNone/>
              <a:defRPr sz="4470" b="1" kern="1200">
                <a:solidFill>
                  <a:schemeClr val="tx1"/>
                </a:solidFill>
                <a:latin typeface="+mn-lt"/>
                <a:ea typeface="+mn-ea"/>
                <a:cs typeface="+mn-cs"/>
              </a:defRPr>
            </a:lvl3pPr>
            <a:lvl4pPr marL="3405957" indent="0" algn="l" defTabSz="2270638" rtl="0" eaLnBrk="1" latinLnBrk="0" hangingPunct="1">
              <a:lnSpc>
                <a:spcPct val="107000"/>
              </a:lnSpc>
              <a:spcBef>
                <a:spcPts val="0"/>
              </a:spcBef>
              <a:buFont typeface="Arial" panose="020B0604020202020204" pitchFamily="34" charset="0"/>
              <a:buNone/>
              <a:defRPr sz="3973" b="1" kern="1200">
                <a:solidFill>
                  <a:schemeClr val="tx1"/>
                </a:solidFill>
                <a:latin typeface="+mn-lt"/>
                <a:ea typeface="+mn-ea"/>
                <a:cs typeface="+mn-cs"/>
              </a:defRPr>
            </a:lvl4pPr>
            <a:lvl5pPr marL="4541276" indent="0" algn="l" defTabSz="2270638" rtl="0" eaLnBrk="1" latinLnBrk="0" hangingPunct="1">
              <a:lnSpc>
                <a:spcPct val="107000"/>
              </a:lnSpc>
              <a:spcBef>
                <a:spcPts val="0"/>
              </a:spcBef>
              <a:buFont typeface="Arial" panose="020B0604020202020204" pitchFamily="34" charset="0"/>
              <a:buNone/>
              <a:defRPr sz="3973" b="1" kern="1200">
                <a:solidFill>
                  <a:schemeClr val="tx1"/>
                </a:solidFill>
                <a:latin typeface="+mn-lt"/>
                <a:ea typeface="+mn-ea"/>
                <a:cs typeface="+mn-cs"/>
              </a:defRPr>
            </a:lvl5pPr>
            <a:lvl6pPr marL="5676595" indent="0" algn="l" defTabSz="2270638" rtl="0" eaLnBrk="1" latinLnBrk="0" hangingPunct="1">
              <a:lnSpc>
                <a:spcPct val="107000"/>
              </a:lnSpc>
              <a:spcBef>
                <a:spcPts val="0"/>
              </a:spcBef>
              <a:buFont typeface="Arial" panose="020B0604020202020204" pitchFamily="34" charset="0"/>
              <a:buNone/>
              <a:defRPr sz="3973" b="1" kern="1200">
                <a:solidFill>
                  <a:schemeClr val="tx1"/>
                </a:solidFill>
                <a:latin typeface="+mn-lt"/>
                <a:ea typeface="+mn-ea"/>
                <a:cs typeface="+mn-cs"/>
              </a:defRPr>
            </a:lvl6pPr>
            <a:lvl7pPr marL="6811914" indent="0" algn="l" defTabSz="2270638" rtl="0" eaLnBrk="1" latinLnBrk="0" hangingPunct="1">
              <a:lnSpc>
                <a:spcPct val="107000"/>
              </a:lnSpc>
              <a:spcBef>
                <a:spcPts val="0"/>
              </a:spcBef>
              <a:buFont typeface="Arial" panose="020B0604020202020204" pitchFamily="34" charset="0"/>
              <a:buNone/>
              <a:defRPr sz="3973" b="1" kern="1200">
                <a:solidFill>
                  <a:schemeClr val="tx1"/>
                </a:solidFill>
                <a:latin typeface="+mn-lt"/>
                <a:ea typeface="+mn-ea"/>
                <a:cs typeface="+mn-cs"/>
              </a:defRPr>
            </a:lvl7pPr>
            <a:lvl8pPr marL="7947233" indent="0" algn="l" defTabSz="2270638" rtl="0" eaLnBrk="1" latinLnBrk="0" hangingPunct="1">
              <a:lnSpc>
                <a:spcPct val="107000"/>
              </a:lnSpc>
              <a:spcBef>
                <a:spcPts val="0"/>
              </a:spcBef>
              <a:buFont typeface="Arial" panose="020B0604020202020204" pitchFamily="34" charset="0"/>
              <a:buNone/>
              <a:defRPr sz="3973" b="1" kern="1200">
                <a:solidFill>
                  <a:schemeClr val="tx1"/>
                </a:solidFill>
                <a:latin typeface="+mn-lt"/>
                <a:ea typeface="+mn-ea"/>
                <a:cs typeface="+mn-cs"/>
              </a:defRPr>
            </a:lvl8pPr>
            <a:lvl9pPr marL="9082552" indent="0" algn="l" defTabSz="2270638" rtl="0" eaLnBrk="1" latinLnBrk="0" hangingPunct="1">
              <a:lnSpc>
                <a:spcPct val="107000"/>
              </a:lnSpc>
              <a:spcBef>
                <a:spcPts val="0"/>
              </a:spcBef>
              <a:buFont typeface="Arial" panose="020B0604020202020204" pitchFamily="34" charset="0"/>
              <a:buNone/>
              <a:defRPr sz="3973" b="1" kern="1200">
                <a:solidFill>
                  <a:schemeClr val="tx1"/>
                </a:solidFill>
                <a:latin typeface="+mn-lt"/>
                <a:ea typeface="+mn-ea"/>
                <a:cs typeface="+mn-cs"/>
              </a:defRPr>
            </a:lvl9pPr>
          </a:lstStyle>
          <a:p>
            <a:r>
              <a:rPr lang="en-US" dirty="0"/>
              <a:t>Riana van der Linde</a:t>
            </a:r>
            <a:r>
              <a:rPr lang="en-US" baseline="30000" dirty="0"/>
              <a:t>1</a:t>
            </a:r>
            <a:r>
              <a:rPr lang="en-US" dirty="0"/>
              <a:t>, Sandy Smith</a:t>
            </a:r>
            <a:r>
              <a:rPr lang="en-US" baseline="30000" dirty="0"/>
              <a:t>1</a:t>
            </a:r>
            <a:r>
              <a:rPr lang="en-US" dirty="0"/>
              <a:t>, Sarah C Sasson</a:t>
            </a:r>
            <a:r>
              <a:rPr lang="en-US" baseline="30000" dirty="0"/>
              <a:t>1</a:t>
            </a:r>
            <a:r>
              <a:rPr lang="en-US" dirty="0"/>
              <a:t>, David Brown</a:t>
            </a:r>
            <a:r>
              <a:rPr lang="en-US" baseline="30000" dirty="0"/>
              <a:t>1</a:t>
            </a:r>
            <a:r>
              <a:rPr lang="en-US" dirty="0"/>
              <a:t>, Elizabeth Tegg</a:t>
            </a:r>
            <a:r>
              <a:rPr lang="en-US" baseline="30000" dirty="0"/>
              <a:t>1</a:t>
            </a:r>
          </a:p>
          <a:p>
            <a:r>
              <a:rPr lang="en-US" b="0" dirty="0"/>
              <a:t>1NSW Health Pathology, Sydney, Australia</a:t>
            </a:r>
          </a:p>
        </p:txBody>
      </p:sp>
      <p:pic>
        <p:nvPicPr>
          <p:cNvPr id="9" name="Picture 8"/>
          <p:cNvPicPr>
            <a:picLocks noChangeAspect="1"/>
          </p:cNvPicPr>
          <p:nvPr/>
        </p:nvPicPr>
        <p:blipFill>
          <a:blip r:embed="rId3"/>
          <a:stretch>
            <a:fillRect/>
          </a:stretch>
        </p:blipFill>
        <p:spPr>
          <a:xfrm>
            <a:off x="1454650" y="27144883"/>
            <a:ext cx="8312279" cy="3623101"/>
          </a:xfrm>
          <a:prstGeom prst="rect">
            <a:avLst/>
          </a:prstGeom>
        </p:spPr>
      </p:pic>
      <p:sp>
        <p:nvSpPr>
          <p:cNvPr id="95" name="TextBox 94">
            <a:extLst>
              <a:ext uri="{FF2B5EF4-FFF2-40B4-BE49-F238E27FC236}">
                <a16:creationId xmlns:a16="http://schemas.microsoft.com/office/drawing/2014/main" id="{C5AE31DF-C19D-4496-B352-8592F1DAB673}"/>
              </a:ext>
            </a:extLst>
          </p:cNvPr>
          <p:cNvSpPr txBox="1"/>
          <p:nvPr/>
        </p:nvSpPr>
        <p:spPr>
          <a:xfrm>
            <a:off x="1619213" y="36807432"/>
            <a:ext cx="8656638" cy="2462213"/>
          </a:xfrm>
          <a:prstGeom prst="rect">
            <a:avLst/>
          </a:prstGeom>
          <a:noFill/>
        </p:spPr>
        <p:txBody>
          <a:bodyPr wrap="square" lIns="0" tIns="0" rIns="0" bIns="0" rtlCol="0">
            <a:spAutoFit/>
          </a:bodyPr>
          <a:lstStyle>
            <a:defPPr>
              <a:defRPr lang="en-US"/>
            </a:defPPr>
            <a:lvl1pPr>
              <a:defRPr sz="2000" i="1"/>
            </a:lvl1pPr>
          </a:lstStyle>
          <a:p>
            <a:r>
              <a:rPr lang="en-AU" b="1" dirty="0"/>
              <a:t>Figure 1. Normal maturation patterns </a:t>
            </a:r>
          </a:p>
          <a:p>
            <a:r>
              <a:rPr lang="en-AU" dirty="0"/>
              <a:t>Maturation of myeloid cells with good separation of </a:t>
            </a:r>
            <a:r>
              <a:rPr lang="en-AU" dirty="0" err="1"/>
              <a:t>granuocytic</a:t>
            </a:r>
            <a:r>
              <a:rPr lang="en-AU" dirty="0"/>
              <a:t> and </a:t>
            </a:r>
            <a:r>
              <a:rPr lang="en-AU" dirty="0" err="1"/>
              <a:t>monocytic</a:t>
            </a:r>
            <a:r>
              <a:rPr lang="en-AU" dirty="0"/>
              <a:t> lineages. (A,B). Normal maturation pattern for granulocytes (C-F). Normal maturation pattern for monocytes (G-H)</a:t>
            </a:r>
          </a:p>
          <a:p>
            <a:r>
              <a:rPr lang="en-AU" dirty="0"/>
              <a:t>Dark red: Stem cells, Red: Myeloid blasts, Dark green: Promyelocytes, Khaki: Later myeloid precursors; Bright green: Mature neutrophils, Dark blue: Monocytic precursors, Light blue: Mature monocytes</a:t>
            </a:r>
          </a:p>
          <a:p>
            <a:endParaRPr lang="en-AU" dirty="0"/>
          </a:p>
        </p:txBody>
      </p:sp>
      <p:pic>
        <p:nvPicPr>
          <p:cNvPr id="96" name="Picture 95"/>
          <p:cNvPicPr>
            <a:picLocks noChangeAspect="1"/>
          </p:cNvPicPr>
          <p:nvPr/>
        </p:nvPicPr>
        <p:blipFill>
          <a:blip r:embed="rId4"/>
          <a:stretch>
            <a:fillRect/>
          </a:stretch>
        </p:blipFill>
        <p:spPr>
          <a:xfrm>
            <a:off x="1454651" y="30927677"/>
            <a:ext cx="8737887" cy="2729105"/>
          </a:xfrm>
          <a:prstGeom prst="rect">
            <a:avLst/>
          </a:prstGeom>
        </p:spPr>
      </p:pic>
      <p:pic>
        <p:nvPicPr>
          <p:cNvPr id="97" name="Picture 96"/>
          <p:cNvPicPr>
            <a:picLocks noChangeAspect="1"/>
          </p:cNvPicPr>
          <p:nvPr/>
        </p:nvPicPr>
        <p:blipFill>
          <a:blip r:embed="rId5"/>
          <a:stretch>
            <a:fillRect/>
          </a:stretch>
        </p:blipFill>
        <p:spPr>
          <a:xfrm>
            <a:off x="1538804" y="33898658"/>
            <a:ext cx="8653734" cy="2749082"/>
          </a:xfrm>
          <a:prstGeom prst="rect">
            <a:avLst/>
          </a:prstGeom>
        </p:spPr>
      </p:pic>
      <p:pic>
        <p:nvPicPr>
          <p:cNvPr id="14" name="Picture 13"/>
          <p:cNvPicPr>
            <a:picLocks noChangeAspect="1"/>
          </p:cNvPicPr>
          <p:nvPr/>
        </p:nvPicPr>
        <p:blipFill>
          <a:blip r:embed="rId6"/>
          <a:stretch>
            <a:fillRect/>
          </a:stretch>
        </p:blipFill>
        <p:spPr>
          <a:xfrm>
            <a:off x="10745560" y="11781930"/>
            <a:ext cx="8743239" cy="6418909"/>
          </a:xfrm>
          <a:prstGeom prst="rect">
            <a:avLst/>
          </a:prstGeom>
        </p:spPr>
      </p:pic>
      <p:sp>
        <p:nvSpPr>
          <p:cNvPr id="129" name="TextBox 128">
            <a:extLst>
              <a:ext uri="{FF2B5EF4-FFF2-40B4-BE49-F238E27FC236}">
                <a16:creationId xmlns:a16="http://schemas.microsoft.com/office/drawing/2014/main" id="{C5AE31DF-C19D-4496-B352-8592F1DAB673}"/>
              </a:ext>
            </a:extLst>
          </p:cNvPr>
          <p:cNvSpPr txBox="1"/>
          <p:nvPr/>
        </p:nvSpPr>
        <p:spPr>
          <a:xfrm>
            <a:off x="10832161" y="18260941"/>
            <a:ext cx="8656638" cy="4001095"/>
          </a:xfrm>
          <a:prstGeom prst="rect">
            <a:avLst/>
          </a:prstGeom>
          <a:noFill/>
        </p:spPr>
        <p:txBody>
          <a:bodyPr wrap="square" lIns="0" tIns="0" rIns="0" bIns="0" rtlCol="0">
            <a:spAutoFit/>
          </a:bodyPr>
          <a:lstStyle>
            <a:defPPr>
              <a:defRPr lang="en-US"/>
            </a:defPPr>
            <a:lvl1pPr>
              <a:defRPr sz="2000" i="1"/>
            </a:lvl1pPr>
          </a:lstStyle>
          <a:p>
            <a:r>
              <a:rPr lang="en-AU" b="1" dirty="0"/>
              <a:t>Figure 2. Example: Newly diagnosed AML.</a:t>
            </a:r>
          </a:p>
          <a:p>
            <a:pPr fontAlgn="base"/>
            <a:r>
              <a:rPr lang="en-AU" dirty="0"/>
              <a:t>Instead of using the traditional CD45/SS plot (A) to identify the blasts a radar plot is used to separate the myeloid and lymphoid cells (B) and then identify the </a:t>
            </a:r>
            <a:r>
              <a:rPr lang="en-AU" dirty="0" err="1"/>
              <a:t>leukaemic</a:t>
            </a:r>
            <a:r>
              <a:rPr lang="en-AU" dirty="0"/>
              <a:t> blast population within the myeloid population (C).</a:t>
            </a:r>
            <a:r>
              <a:rPr lang="en-US" dirty="0"/>
              <a:t>​</a:t>
            </a:r>
          </a:p>
          <a:p>
            <a:pPr fontAlgn="base"/>
            <a:r>
              <a:rPr lang="en-AU" dirty="0"/>
              <a:t>We then create a unique configuration, using a radar plot containing all the parameters in the panel, to separate the </a:t>
            </a:r>
            <a:r>
              <a:rPr lang="en-AU" dirty="0" err="1"/>
              <a:t>leukaemic</a:t>
            </a:r>
            <a:r>
              <a:rPr lang="en-AU" dirty="0"/>
              <a:t> blasts from the area where normal precursors are expected to occur. (D&amp;E). This unique configuration can then be used in subsequent MRD analysis (F). Residual disease seen in dark purple. </a:t>
            </a:r>
          </a:p>
          <a:p>
            <a:pPr fontAlgn="base"/>
            <a:r>
              <a:rPr lang="en-AU" dirty="0"/>
              <a:t>Dark green: Lymphocytes, Bright green: Granulocytes, Light blue: Monocytes, Dark blue: </a:t>
            </a:r>
            <a:r>
              <a:rPr lang="en-AU" dirty="0" err="1"/>
              <a:t>Promonocytes</a:t>
            </a:r>
            <a:r>
              <a:rPr lang="en-AU" dirty="0"/>
              <a:t>, Red: </a:t>
            </a:r>
            <a:r>
              <a:rPr lang="en-AU" dirty="0" err="1"/>
              <a:t>Myeloblasts</a:t>
            </a:r>
            <a:r>
              <a:rPr lang="en-AU" dirty="0"/>
              <a:t>, Orange: </a:t>
            </a:r>
            <a:r>
              <a:rPr lang="en-AU" dirty="0" err="1"/>
              <a:t>Leukaemic</a:t>
            </a:r>
            <a:r>
              <a:rPr lang="en-AU" dirty="0"/>
              <a:t> clone, Dark purple: Residual disease. </a:t>
            </a:r>
          </a:p>
          <a:p>
            <a:endParaRPr lang="en-AU" dirty="0"/>
          </a:p>
        </p:txBody>
      </p:sp>
      <p:grpSp>
        <p:nvGrpSpPr>
          <p:cNvPr id="2" name="Group 1"/>
          <p:cNvGrpSpPr/>
          <p:nvPr/>
        </p:nvGrpSpPr>
        <p:grpSpPr>
          <a:xfrm>
            <a:off x="10817213" y="28432225"/>
            <a:ext cx="7200000" cy="3240000"/>
            <a:chOff x="10789821" y="27376433"/>
            <a:chExt cx="7387730" cy="3528021"/>
          </a:xfrm>
        </p:grpSpPr>
        <p:graphicFrame>
          <p:nvGraphicFramePr>
            <p:cNvPr id="19" name="Content Placeholder 10">
              <a:extLst>
                <a:ext uri="{FF2B5EF4-FFF2-40B4-BE49-F238E27FC236}">
                  <a16:creationId xmlns:a16="http://schemas.microsoft.com/office/drawing/2014/main" id="{9D626796-1844-48E4-9AF3-2D98E27E8D12}"/>
                </a:ext>
              </a:extLst>
            </p:cNvPr>
            <p:cNvGraphicFramePr>
              <a:graphicFrameLocks/>
            </p:cNvGraphicFramePr>
            <p:nvPr>
              <p:extLst>
                <p:ext uri="{D42A27DB-BD31-4B8C-83A1-F6EECF244321}">
                  <p14:modId xmlns:p14="http://schemas.microsoft.com/office/powerpoint/2010/main" val="1081178260"/>
                </p:ext>
              </p:extLst>
            </p:nvPr>
          </p:nvGraphicFramePr>
          <p:xfrm>
            <a:off x="10789821" y="27376433"/>
            <a:ext cx="7387730" cy="3528021"/>
          </p:xfrm>
          <a:graphic>
            <a:graphicData uri="http://schemas.openxmlformats.org/drawingml/2006/table">
              <a:tbl>
                <a:tblPr>
                  <a:tableStyleId>{BC89EF96-8CEA-46FF-86C4-4CE0E7609802}</a:tableStyleId>
                </a:tblPr>
                <a:tblGrid>
                  <a:gridCol w="1800000">
                    <a:extLst>
                      <a:ext uri="{9D8B030D-6E8A-4147-A177-3AD203B41FA5}">
                        <a16:colId xmlns:a16="http://schemas.microsoft.com/office/drawing/2014/main" val="2645438526"/>
                      </a:ext>
                    </a:extLst>
                  </a:gridCol>
                  <a:gridCol w="1800000">
                    <a:extLst>
                      <a:ext uri="{9D8B030D-6E8A-4147-A177-3AD203B41FA5}">
                        <a16:colId xmlns:a16="http://schemas.microsoft.com/office/drawing/2014/main" val="123755552"/>
                      </a:ext>
                    </a:extLst>
                  </a:gridCol>
                  <a:gridCol w="1800000">
                    <a:extLst>
                      <a:ext uri="{9D8B030D-6E8A-4147-A177-3AD203B41FA5}">
                        <a16:colId xmlns:a16="http://schemas.microsoft.com/office/drawing/2014/main" val="4197957134"/>
                      </a:ext>
                    </a:extLst>
                  </a:gridCol>
                  <a:gridCol w="1800000">
                    <a:extLst>
                      <a:ext uri="{9D8B030D-6E8A-4147-A177-3AD203B41FA5}">
                        <a16:colId xmlns:a16="http://schemas.microsoft.com/office/drawing/2014/main" val="1327599780"/>
                      </a:ext>
                    </a:extLst>
                  </a:gridCol>
                </a:tblGrid>
                <a:tr h="810000">
                  <a:tc>
                    <a:txBody>
                      <a:bodyPr/>
                      <a:lstStyle/>
                      <a:p>
                        <a:pPr algn="r" fontAlgn="b"/>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ap="flat" cmpd="sng" algn="ctr">
                        <a:solidFill>
                          <a:schemeClr val="accent1"/>
                        </a:solidFill>
                        <a:prstDash val="solid"/>
                        <a:round/>
                        <a:headEnd type="none" w="med" len="med"/>
                        <a:tailEnd type="none" w="med" len="med"/>
                      </a:lnTlToBr>
                    </a:tcPr>
                  </a:tc>
                  <a:tc>
                    <a:txBody>
                      <a:bodyPr/>
                      <a:lstStyle/>
                      <a:p>
                        <a:pPr algn="ctr" fontAlgn="b"/>
                        <a:r>
                          <a:rPr lang="en-AU" sz="2200" u="none" strike="noStrike" dirty="0">
                            <a:solidFill>
                              <a:schemeClr val="accent1"/>
                            </a:solidFill>
                            <a:effectLst/>
                          </a:rPr>
                          <a:t>Negative</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dirty="0">
                            <a:solidFill>
                              <a:schemeClr val="accent1"/>
                            </a:solidFill>
                            <a:effectLst/>
                          </a:rPr>
                          <a:t>Positive</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r>
                          <a:rPr lang="en-AU" sz="2200" u="none" strike="noStrike" dirty="0">
                            <a:solidFill>
                              <a:schemeClr val="accent1"/>
                            </a:solidFill>
                            <a:effectLst/>
                          </a:rPr>
                          <a:t> </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1395456"/>
                    </a:ext>
                  </a:extLst>
                </a:tr>
                <a:tr h="810000">
                  <a:tc>
                    <a:txBody>
                      <a:bodyPr/>
                      <a:lstStyle/>
                      <a:p>
                        <a:pPr algn="ctr" fontAlgn="b"/>
                        <a:r>
                          <a:rPr lang="en-AU" sz="2200" u="none" strike="noStrike">
                            <a:solidFill>
                              <a:schemeClr val="accent1"/>
                            </a:solidFill>
                            <a:effectLst/>
                          </a:rPr>
                          <a:t>Negative</a:t>
                        </a:r>
                        <a:endParaRPr lang="en-AU" sz="2200" b="0" i="0" u="none" strike="noStrike">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a:solidFill>
                              <a:schemeClr val="accent1"/>
                            </a:solidFill>
                            <a:effectLst/>
                          </a:rPr>
                          <a:t>27</a:t>
                        </a:r>
                        <a:endParaRPr lang="en-AU" sz="2200" b="0" i="0" u="none" strike="noStrike">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b="1" u="none" strike="noStrike">
                            <a:solidFill>
                              <a:schemeClr val="accent1"/>
                            </a:solidFill>
                            <a:effectLst>
                              <a:outerShdw blurRad="38100" dist="38100" dir="2700000" algn="tl">
                                <a:srgbClr val="000000">
                                  <a:alpha val="43137"/>
                                </a:srgbClr>
                              </a:outerShdw>
                            </a:effectLst>
                          </a:rPr>
                          <a:t>6</a:t>
                        </a:r>
                        <a:endParaRPr lang="en-AU" sz="2200" b="1" i="0" u="none" strike="noStrike">
                          <a:solidFill>
                            <a:schemeClr val="accent1"/>
                          </a:solidFill>
                          <a:effectLst>
                            <a:outerShdw blurRad="38100" dist="38100" dir="2700000" algn="tl">
                              <a:srgbClr val="000000">
                                <a:alpha val="43137"/>
                              </a:srgbClr>
                            </a:outerShdw>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a:solidFill>
                              <a:schemeClr val="accent1"/>
                            </a:solidFill>
                            <a:effectLst/>
                          </a:rPr>
                          <a:t>33</a:t>
                        </a:r>
                        <a:endParaRPr lang="en-AU" sz="2200" b="0" i="0" u="none" strike="noStrike">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79308977"/>
                    </a:ext>
                  </a:extLst>
                </a:tr>
                <a:tr h="810000">
                  <a:tc>
                    <a:txBody>
                      <a:bodyPr/>
                      <a:lstStyle/>
                      <a:p>
                        <a:pPr algn="ctr" fontAlgn="b"/>
                        <a:r>
                          <a:rPr lang="en-AU" sz="2200" b="0" i="0" u="none" strike="noStrike" kern="1200">
                            <a:solidFill>
                              <a:schemeClr val="accent1"/>
                            </a:solidFill>
                            <a:effectLst/>
                            <a:latin typeface="Arial" panose="020B0604020202020204" pitchFamily="34" charset="0"/>
                            <a:ea typeface="+mn-ea"/>
                            <a:cs typeface="Arial" panose="020B0604020202020204" pitchFamily="34" charset="0"/>
                          </a:rPr>
                          <a:t>Positive</a:t>
                        </a: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b="1" u="none" strike="noStrike" dirty="0">
                            <a:solidFill>
                              <a:schemeClr val="accent1"/>
                            </a:solidFill>
                            <a:effectLst>
                              <a:outerShdw blurRad="38100" dist="38100" dir="2700000" algn="tl">
                                <a:srgbClr val="000000">
                                  <a:alpha val="43137"/>
                                </a:srgbClr>
                              </a:outerShdw>
                            </a:effectLst>
                          </a:rPr>
                          <a:t>13</a:t>
                        </a:r>
                        <a:endParaRPr lang="en-AU" sz="2200" b="1" i="0" u="none" strike="noStrike" dirty="0">
                          <a:solidFill>
                            <a:schemeClr val="accent1"/>
                          </a:solidFill>
                          <a:effectLst>
                            <a:outerShdw blurRad="38100" dist="38100" dir="2700000" algn="tl">
                              <a:srgbClr val="000000">
                                <a:alpha val="43137"/>
                              </a:srgbClr>
                            </a:outerShdw>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a:solidFill>
                              <a:schemeClr val="accent1"/>
                            </a:solidFill>
                            <a:effectLst/>
                          </a:rPr>
                          <a:t>34</a:t>
                        </a:r>
                        <a:endParaRPr lang="en-AU" sz="2200" b="0" i="0" u="none" strike="noStrike">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dirty="0">
                            <a:solidFill>
                              <a:schemeClr val="accent1"/>
                            </a:solidFill>
                            <a:effectLst/>
                          </a:rPr>
                          <a:t>47</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97119331"/>
                    </a:ext>
                  </a:extLst>
                </a:tr>
                <a:tr h="810000">
                  <a:tc>
                    <a:txBody>
                      <a:bodyPr/>
                      <a:lstStyle/>
                      <a:p>
                        <a:pPr algn="ctr" fontAlgn="b"/>
                        <a:r>
                          <a:rPr lang="en-AU" sz="2200" u="none" strike="noStrike">
                            <a:solidFill>
                              <a:schemeClr val="accent1"/>
                            </a:solidFill>
                            <a:effectLst/>
                          </a:rPr>
                          <a:t> </a:t>
                        </a:r>
                        <a:endParaRPr lang="en-AU" sz="2200" b="0" i="0" u="none" strike="noStrike">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a:solidFill>
                              <a:schemeClr val="accent1"/>
                            </a:solidFill>
                            <a:effectLst/>
                          </a:rPr>
                          <a:t>40</a:t>
                        </a:r>
                        <a:endParaRPr lang="en-AU" sz="2200" b="0" i="0" u="none" strike="noStrike">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dirty="0">
                            <a:solidFill>
                              <a:schemeClr val="accent1"/>
                            </a:solidFill>
                            <a:effectLst/>
                          </a:rPr>
                          <a:t>40</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dirty="0">
                            <a:solidFill>
                              <a:schemeClr val="accent1"/>
                            </a:solidFill>
                            <a:effectLst/>
                          </a:rPr>
                          <a:t>80</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03118932"/>
                    </a:ext>
                  </a:extLst>
                </a:tr>
              </a:tbl>
            </a:graphicData>
          </a:graphic>
        </p:graphicFrame>
        <p:sp>
          <p:nvSpPr>
            <p:cNvPr id="21" name="Rectangle 20">
              <a:extLst>
                <a:ext uri="{FF2B5EF4-FFF2-40B4-BE49-F238E27FC236}">
                  <a16:creationId xmlns:a16="http://schemas.microsoft.com/office/drawing/2014/main" id="{FB49BCF2-0A2C-465B-BBCD-4E9222427F22}"/>
                </a:ext>
              </a:extLst>
            </p:cNvPr>
            <p:cNvSpPr/>
            <p:nvPr/>
          </p:nvSpPr>
          <p:spPr>
            <a:xfrm>
              <a:off x="11404546" y="27376433"/>
              <a:ext cx="1127233" cy="430887"/>
            </a:xfrm>
            <a:prstGeom prst="rect">
              <a:avLst/>
            </a:prstGeom>
          </p:spPr>
          <p:txBody>
            <a:bodyPr wrap="none">
              <a:spAutoFit/>
            </a:bodyPr>
            <a:lstStyle/>
            <a:p>
              <a:pPr algn="ctr" fontAlgn="b"/>
              <a:r>
                <a:rPr lang="en-AU" sz="2200" dirty="0">
                  <a:solidFill>
                    <a:schemeClr val="accent1"/>
                  </a:solidFill>
                  <a:latin typeface="Arial" panose="020B0604020202020204" pitchFamily="34" charset="0"/>
                  <a:cs typeface="Arial" panose="020B0604020202020204" pitchFamily="34" charset="0"/>
                </a:rPr>
                <a:t>Current</a:t>
              </a:r>
            </a:p>
          </p:txBody>
        </p:sp>
        <p:sp>
          <p:nvSpPr>
            <p:cNvPr id="22" name="Rectangle 21">
              <a:extLst>
                <a:ext uri="{FF2B5EF4-FFF2-40B4-BE49-F238E27FC236}">
                  <a16:creationId xmlns:a16="http://schemas.microsoft.com/office/drawing/2014/main" id="{EAC5B89C-A62B-4A0A-8D9D-B4D93F01BA7F}"/>
                </a:ext>
              </a:extLst>
            </p:cNvPr>
            <p:cNvSpPr/>
            <p:nvPr/>
          </p:nvSpPr>
          <p:spPr>
            <a:xfrm>
              <a:off x="10789821" y="27759784"/>
              <a:ext cx="954107" cy="430887"/>
            </a:xfrm>
            <a:prstGeom prst="rect">
              <a:avLst/>
            </a:prstGeom>
          </p:spPr>
          <p:txBody>
            <a:bodyPr wrap="none">
              <a:spAutoFit/>
            </a:bodyPr>
            <a:lstStyle/>
            <a:p>
              <a:r>
                <a:rPr lang="en-AU" sz="2200" dirty="0">
                  <a:solidFill>
                    <a:schemeClr val="accent1"/>
                  </a:solidFill>
                  <a:latin typeface="Arial" panose="020B0604020202020204" pitchFamily="34" charset="0"/>
                  <a:cs typeface="Arial" panose="020B0604020202020204" pitchFamily="34" charset="0"/>
                </a:rPr>
                <a:t>Radar</a:t>
              </a:r>
              <a:endParaRPr lang="en-AU" sz="2200" dirty="0"/>
            </a:p>
          </p:txBody>
        </p:sp>
      </p:grpSp>
      <p:graphicFrame>
        <p:nvGraphicFramePr>
          <p:cNvPr id="4" name="Table 3"/>
          <p:cNvGraphicFramePr>
            <a:graphicFrameLocks noGrp="1"/>
          </p:cNvGraphicFramePr>
          <p:nvPr>
            <p:extLst>
              <p:ext uri="{D42A27DB-BD31-4B8C-83A1-F6EECF244321}">
                <p14:modId xmlns:p14="http://schemas.microsoft.com/office/powerpoint/2010/main" val="3914975231"/>
              </p:ext>
            </p:extLst>
          </p:nvPr>
        </p:nvGraphicFramePr>
        <p:xfrm>
          <a:off x="20031851" y="20289185"/>
          <a:ext cx="8640000" cy="7256158"/>
        </p:xfrm>
        <a:graphic>
          <a:graphicData uri="http://schemas.openxmlformats.org/drawingml/2006/table">
            <a:tbl>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gridCol w="1080000">
                  <a:extLst>
                    <a:ext uri="{9D8B030D-6E8A-4147-A177-3AD203B41FA5}">
                      <a16:colId xmlns:a16="http://schemas.microsoft.com/office/drawing/2014/main" val="20006"/>
                    </a:ext>
                  </a:extLst>
                </a:gridCol>
                <a:gridCol w="1080000">
                  <a:extLst>
                    <a:ext uri="{9D8B030D-6E8A-4147-A177-3AD203B41FA5}">
                      <a16:colId xmlns:a16="http://schemas.microsoft.com/office/drawing/2014/main" val="20007"/>
                    </a:ext>
                  </a:extLst>
                </a:gridCol>
              </a:tblGrid>
              <a:tr h="248603">
                <a:tc>
                  <a:txBody>
                    <a:bodyPr/>
                    <a:lstStyle/>
                    <a:p>
                      <a:pPr algn="l" fontAlgn="b"/>
                      <a:r>
                        <a:rPr lang="en-AU" sz="1800" u="none" strike="noStrike" kern="1200" dirty="0">
                          <a:solidFill>
                            <a:schemeClr val="accent1"/>
                          </a:solidFill>
                          <a:effectLst/>
                          <a:latin typeface="+mn-lt"/>
                          <a:ea typeface="+mn-ea"/>
                          <a:cs typeface="+mn-cs"/>
                        </a:rPr>
                        <a:t> </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AU" sz="1800" b="1" u="none" strike="noStrike" kern="1200" dirty="0">
                          <a:solidFill>
                            <a:schemeClr val="accent1"/>
                          </a:solidFill>
                          <a:effectLst/>
                          <a:latin typeface="+mn-lt"/>
                          <a:ea typeface="+mn-ea"/>
                          <a:cs typeface="+mn-cs"/>
                        </a:rPr>
                        <a:t>Genetic</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800" b="1" u="none" strike="noStrike" kern="1200" dirty="0">
                          <a:solidFill>
                            <a:schemeClr val="accent1"/>
                          </a:solidFill>
                          <a:effectLst/>
                          <a:latin typeface="+mn-lt"/>
                          <a:ea typeface="+mn-ea"/>
                          <a:cs typeface="+mn-cs"/>
                        </a:rPr>
                        <a:t>Radar</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800" b="1" u="none" strike="noStrike" kern="1200" dirty="0">
                          <a:solidFill>
                            <a:schemeClr val="accent1"/>
                          </a:solidFill>
                          <a:effectLst/>
                          <a:latin typeface="+mn-lt"/>
                          <a:ea typeface="+mn-ea"/>
                          <a:cs typeface="+mn-cs"/>
                        </a:rPr>
                        <a:t>Current </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800" b="1" u="none" strike="noStrike" kern="1200" dirty="0">
                          <a:solidFill>
                            <a:schemeClr val="accent1"/>
                          </a:solidFill>
                          <a:effectLst/>
                          <a:latin typeface="+mn-lt"/>
                          <a:ea typeface="+mn-ea"/>
                          <a:cs typeface="+mn-cs"/>
                        </a:rPr>
                        <a:t>Molecular</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2270638" rtl="0" eaLnBrk="1" fontAlgn="b" latinLnBrk="0" hangingPunct="1"/>
                      <a:r>
                        <a:rPr lang="en-AU" sz="1800" b="1" u="none" strike="noStrike" kern="1200" dirty="0">
                          <a:solidFill>
                            <a:schemeClr val="accent1"/>
                          </a:solidFill>
                          <a:effectLst/>
                          <a:latin typeface="+mn-lt"/>
                          <a:ea typeface="+mn-ea"/>
                          <a:cs typeface="+mn-cs"/>
                        </a:rPr>
                        <a:t>New</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2270638" rtl="0" eaLnBrk="1" fontAlgn="b" latinLnBrk="0" hangingPunct="1"/>
                      <a:r>
                        <a:rPr lang="en-AU" sz="1800" b="1" u="none" strike="noStrike" kern="1200" dirty="0">
                          <a:solidFill>
                            <a:schemeClr val="accent1"/>
                          </a:solidFill>
                          <a:effectLst/>
                          <a:latin typeface="+mn-lt"/>
                          <a:ea typeface="+mn-ea"/>
                          <a:cs typeface="+mn-cs"/>
                        </a:rPr>
                        <a:t>Current</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2270638" rtl="0" eaLnBrk="1" fontAlgn="b" latinLnBrk="0" hangingPunct="1"/>
                      <a:r>
                        <a:rPr lang="en-AU" sz="1800" b="1" u="none" strike="noStrike" kern="1200" dirty="0">
                          <a:solidFill>
                            <a:schemeClr val="accent1"/>
                          </a:solidFill>
                          <a:effectLst/>
                          <a:latin typeface="+mn-lt"/>
                          <a:ea typeface="+mn-ea"/>
                          <a:cs typeface="+mn-cs"/>
                        </a:rPr>
                        <a:t>Molecular</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8603">
                <a:tc>
                  <a:txBody>
                    <a:bodyPr/>
                    <a:lstStyle/>
                    <a:p>
                      <a:pPr algn="l" fontAlgn="b"/>
                      <a:r>
                        <a:rPr lang="en-AU" sz="1800" u="none" strike="noStrike" kern="1200" dirty="0">
                          <a:solidFill>
                            <a:schemeClr val="accent1"/>
                          </a:solidFill>
                          <a:effectLst/>
                          <a:latin typeface="+mn-lt"/>
                          <a:ea typeface="+mn-ea"/>
                          <a:cs typeface="+mn-cs"/>
                        </a:rPr>
                        <a:t>MRD16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dirty="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01"/>
                  </a:ext>
                </a:extLst>
              </a:tr>
              <a:tr h="248603">
                <a:tc>
                  <a:txBody>
                    <a:bodyPr/>
                    <a:lstStyle/>
                    <a:p>
                      <a:pPr algn="l" fontAlgn="b"/>
                      <a:r>
                        <a:rPr lang="en-AU" sz="1800" u="none" strike="noStrike" kern="1200" dirty="0">
                          <a:solidFill>
                            <a:schemeClr val="accent1"/>
                          </a:solidFill>
                          <a:effectLst/>
                          <a:latin typeface="+mn-lt"/>
                          <a:ea typeface="+mn-ea"/>
                          <a:cs typeface="+mn-cs"/>
                        </a:rPr>
                        <a:t>MRD19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dirty="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02"/>
                  </a:ext>
                </a:extLst>
              </a:tr>
              <a:tr h="248603">
                <a:tc>
                  <a:txBody>
                    <a:bodyPr/>
                    <a:lstStyle/>
                    <a:p>
                      <a:pPr algn="l" fontAlgn="b"/>
                      <a:r>
                        <a:rPr lang="en-AU" sz="1800" u="none" strike="noStrike" kern="1200">
                          <a:solidFill>
                            <a:schemeClr val="accent1"/>
                          </a:solidFill>
                          <a:effectLst/>
                          <a:latin typeface="+mn-lt"/>
                          <a:ea typeface="+mn-ea"/>
                          <a:cs typeface="+mn-cs"/>
                        </a:rPr>
                        <a:t>MRD21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dirty="0" err="1">
                          <a:solidFill>
                            <a:schemeClr val="accent1"/>
                          </a:solidFill>
                          <a:effectLst/>
                          <a:latin typeface="+mn-lt"/>
                          <a:ea typeface="+mn-ea"/>
                          <a:cs typeface="+mn-cs"/>
                        </a:rPr>
                        <a:t>Inv</a:t>
                      </a:r>
                      <a:r>
                        <a:rPr lang="en-AU" sz="1800" u="none" strike="noStrike" kern="1200" dirty="0">
                          <a:solidFill>
                            <a:schemeClr val="accent1"/>
                          </a:solidFill>
                          <a:effectLst/>
                          <a:latin typeface="+mn-lt"/>
                          <a:ea typeface="+mn-ea"/>
                          <a:cs typeface="+mn-cs"/>
                        </a:rPr>
                        <a:t> 16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03"/>
                  </a:ext>
                </a:extLst>
              </a:tr>
              <a:tr h="248603">
                <a:tc>
                  <a:txBody>
                    <a:bodyPr/>
                    <a:lstStyle/>
                    <a:p>
                      <a:pPr algn="l" fontAlgn="b"/>
                      <a:r>
                        <a:rPr lang="en-AU" sz="1800" u="none" strike="noStrike" kern="1200">
                          <a:solidFill>
                            <a:schemeClr val="accent1"/>
                          </a:solidFill>
                          <a:effectLst/>
                          <a:latin typeface="+mn-lt"/>
                          <a:ea typeface="+mn-ea"/>
                          <a:cs typeface="+mn-cs"/>
                        </a:rPr>
                        <a:t>MRD24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dirty="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04"/>
                  </a:ext>
                </a:extLst>
              </a:tr>
              <a:tr h="248603">
                <a:tc>
                  <a:txBody>
                    <a:bodyPr/>
                    <a:lstStyle/>
                    <a:p>
                      <a:pPr algn="l" fontAlgn="b"/>
                      <a:r>
                        <a:rPr lang="en-AU" sz="1800" u="none" strike="noStrike" kern="1200">
                          <a:solidFill>
                            <a:schemeClr val="accent1"/>
                          </a:solidFill>
                          <a:effectLst/>
                          <a:latin typeface="+mn-lt"/>
                          <a:ea typeface="+mn-ea"/>
                          <a:cs typeface="+mn-cs"/>
                        </a:rPr>
                        <a:t>MRD25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dirty="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05"/>
                  </a:ext>
                </a:extLst>
              </a:tr>
              <a:tr h="248603">
                <a:tc>
                  <a:txBody>
                    <a:bodyPr/>
                    <a:lstStyle/>
                    <a:p>
                      <a:pPr algn="l" fontAlgn="b"/>
                      <a:r>
                        <a:rPr lang="en-AU" sz="1800" u="none" strike="noStrike" kern="1200">
                          <a:solidFill>
                            <a:schemeClr val="accent1"/>
                          </a:solidFill>
                          <a:effectLst/>
                          <a:latin typeface="+mn-lt"/>
                          <a:ea typeface="+mn-ea"/>
                          <a:cs typeface="+mn-cs"/>
                        </a:rPr>
                        <a:t>MRD40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Inv 16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a:solidFill>
                            <a:schemeClr val="accent1"/>
                          </a:solidFill>
                          <a:effectLst/>
                          <a:latin typeface="+mn-lt"/>
                          <a:ea typeface="+mn-ea"/>
                          <a:cs typeface="+mn-cs"/>
                        </a:rPr>
                        <a:t>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06"/>
                  </a:ext>
                </a:extLst>
              </a:tr>
              <a:tr h="248603">
                <a:tc>
                  <a:txBody>
                    <a:bodyPr/>
                    <a:lstStyle/>
                    <a:p>
                      <a:pPr algn="l" fontAlgn="b"/>
                      <a:r>
                        <a:rPr lang="en-AU" sz="1800" u="none" strike="noStrike" kern="1200">
                          <a:solidFill>
                            <a:schemeClr val="accent1"/>
                          </a:solidFill>
                          <a:effectLst/>
                          <a:latin typeface="+mn-lt"/>
                          <a:ea typeface="+mn-ea"/>
                          <a:cs typeface="+mn-cs"/>
                        </a:rPr>
                        <a:t>MRD49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0.46%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07"/>
                  </a:ext>
                </a:extLst>
              </a:tr>
              <a:tr h="248603">
                <a:tc>
                  <a:txBody>
                    <a:bodyPr/>
                    <a:lstStyle/>
                    <a:p>
                      <a:pPr algn="l" fontAlgn="b"/>
                      <a:r>
                        <a:rPr lang="en-AU" sz="1800" u="none" strike="noStrike" kern="1200">
                          <a:solidFill>
                            <a:schemeClr val="accent1"/>
                          </a:solidFill>
                          <a:effectLst/>
                          <a:latin typeface="+mn-lt"/>
                          <a:ea typeface="+mn-ea"/>
                          <a:cs typeface="+mn-cs"/>
                        </a:rPr>
                        <a:t>MRD76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08"/>
                  </a:ext>
                </a:extLst>
              </a:tr>
              <a:tr h="248603">
                <a:tc>
                  <a:txBody>
                    <a:bodyPr/>
                    <a:lstStyle/>
                    <a:p>
                      <a:pPr algn="l" fontAlgn="b"/>
                      <a:r>
                        <a:rPr lang="en-AU" sz="1800" u="none" strike="noStrike" kern="1200" dirty="0">
                          <a:solidFill>
                            <a:schemeClr val="accent1"/>
                          </a:solidFill>
                          <a:effectLst/>
                          <a:latin typeface="+mn-lt"/>
                          <a:ea typeface="+mn-ea"/>
                          <a:cs typeface="+mn-cs"/>
                        </a:rPr>
                        <a:t>MRD53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dirty="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09"/>
                  </a:ext>
                </a:extLst>
              </a:tr>
              <a:tr h="248603">
                <a:tc>
                  <a:txBody>
                    <a:bodyPr/>
                    <a:lstStyle/>
                    <a:p>
                      <a:pPr algn="l" fontAlgn="b"/>
                      <a:r>
                        <a:rPr lang="en-AU" sz="1800" u="none" strike="noStrike" kern="1200">
                          <a:solidFill>
                            <a:schemeClr val="accent1"/>
                          </a:solidFill>
                          <a:effectLst/>
                          <a:latin typeface="+mn-lt"/>
                          <a:ea typeface="+mn-ea"/>
                          <a:cs typeface="+mn-cs"/>
                        </a:rPr>
                        <a:t>MRD77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0.25%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10"/>
                  </a:ext>
                </a:extLst>
              </a:tr>
              <a:tr h="248603">
                <a:tc>
                  <a:txBody>
                    <a:bodyPr/>
                    <a:lstStyle/>
                    <a:p>
                      <a:pPr algn="l" fontAlgn="b"/>
                      <a:r>
                        <a:rPr lang="en-AU" sz="1800" u="none" strike="noStrike" kern="1200">
                          <a:solidFill>
                            <a:schemeClr val="accent1"/>
                          </a:solidFill>
                          <a:effectLst/>
                          <a:latin typeface="+mn-lt"/>
                          <a:ea typeface="+mn-ea"/>
                          <a:cs typeface="+mn-cs"/>
                        </a:rPr>
                        <a:t>MRD54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0.17%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0.11%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11"/>
                  </a:ext>
                </a:extLst>
              </a:tr>
              <a:tr h="248603">
                <a:tc>
                  <a:txBody>
                    <a:bodyPr/>
                    <a:lstStyle/>
                    <a:p>
                      <a:pPr algn="l" fontAlgn="b"/>
                      <a:r>
                        <a:rPr lang="en-AU" sz="1800" u="none" strike="noStrike" kern="1200">
                          <a:solidFill>
                            <a:schemeClr val="accent1"/>
                          </a:solidFill>
                          <a:effectLst/>
                          <a:latin typeface="+mn-lt"/>
                          <a:ea typeface="+mn-ea"/>
                          <a:cs typeface="+mn-cs"/>
                        </a:rPr>
                        <a:t>MRD59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0.24%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0.28%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12"/>
                  </a:ext>
                </a:extLst>
              </a:tr>
              <a:tr h="248603">
                <a:tc>
                  <a:txBody>
                    <a:bodyPr/>
                    <a:lstStyle/>
                    <a:p>
                      <a:pPr algn="l" fontAlgn="b"/>
                      <a:r>
                        <a:rPr lang="en-AU" sz="1800" u="none" strike="noStrike" kern="1200">
                          <a:solidFill>
                            <a:schemeClr val="accent1"/>
                          </a:solidFill>
                          <a:effectLst/>
                          <a:latin typeface="+mn-lt"/>
                          <a:ea typeface="+mn-ea"/>
                          <a:cs typeface="+mn-cs"/>
                        </a:rPr>
                        <a:t>MRD68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0.31%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0.48%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13"/>
                  </a:ext>
                </a:extLst>
              </a:tr>
              <a:tr h="248603">
                <a:tc>
                  <a:txBody>
                    <a:bodyPr/>
                    <a:lstStyle/>
                    <a:p>
                      <a:pPr algn="l" fontAlgn="b"/>
                      <a:r>
                        <a:rPr lang="en-AU" sz="1800" u="none" strike="noStrike" kern="1200">
                          <a:solidFill>
                            <a:schemeClr val="accent1"/>
                          </a:solidFill>
                          <a:effectLst/>
                          <a:latin typeface="+mn-lt"/>
                          <a:ea typeface="+mn-ea"/>
                          <a:cs typeface="+mn-cs"/>
                        </a:rPr>
                        <a:t>MRD69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0.39%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14"/>
                  </a:ext>
                </a:extLst>
              </a:tr>
              <a:tr h="248603">
                <a:tc>
                  <a:txBody>
                    <a:bodyPr/>
                    <a:lstStyle/>
                    <a:p>
                      <a:pPr algn="l" fontAlgn="b"/>
                      <a:r>
                        <a:rPr lang="en-AU" sz="1800" u="none" strike="noStrike" kern="1200">
                          <a:solidFill>
                            <a:schemeClr val="accent1"/>
                          </a:solidFill>
                          <a:effectLst/>
                          <a:latin typeface="+mn-lt"/>
                          <a:ea typeface="+mn-ea"/>
                          <a:cs typeface="+mn-cs"/>
                        </a:rPr>
                        <a:t>MRD31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0.0008%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15"/>
                  </a:ext>
                </a:extLst>
              </a:tr>
              <a:tr h="248603">
                <a:tc>
                  <a:txBody>
                    <a:bodyPr/>
                    <a:lstStyle/>
                    <a:p>
                      <a:pPr algn="l" fontAlgn="b"/>
                      <a:r>
                        <a:rPr lang="en-AU" sz="1800" u="none" strike="noStrike" kern="1200">
                          <a:solidFill>
                            <a:schemeClr val="accent1"/>
                          </a:solidFill>
                          <a:effectLst/>
                          <a:latin typeface="+mn-lt"/>
                          <a:ea typeface="+mn-ea"/>
                          <a:cs typeface="+mn-cs"/>
                        </a:rPr>
                        <a:t>MRD15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a:solidFill>
                            <a:schemeClr val="accent1"/>
                          </a:solidFill>
                          <a:effectLst/>
                          <a:latin typeface="+mn-lt"/>
                          <a:ea typeface="+mn-ea"/>
                          <a:cs typeface="+mn-cs"/>
                        </a:rPr>
                        <a:t>0.0013%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16"/>
                  </a:ext>
                </a:extLst>
              </a:tr>
              <a:tr h="248603">
                <a:tc>
                  <a:txBody>
                    <a:bodyPr/>
                    <a:lstStyle/>
                    <a:p>
                      <a:pPr algn="l" fontAlgn="b"/>
                      <a:r>
                        <a:rPr lang="en-AU" sz="1800" u="none" strike="noStrike" kern="1200">
                          <a:solidFill>
                            <a:schemeClr val="accent1"/>
                          </a:solidFill>
                          <a:effectLst/>
                          <a:latin typeface="+mn-lt"/>
                          <a:ea typeface="+mn-ea"/>
                          <a:cs typeface="+mn-cs"/>
                        </a:rPr>
                        <a:t>MRD35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0.29%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0.17%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0.0013%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17"/>
                  </a:ext>
                </a:extLst>
              </a:tr>
              <a:tr h="248603">
                <a:tc>
                  <a:txBody>
                    <a:bodyPr/>
                    <a:lstStyle/>
                    <a:p>
                      <a:pPr algn="l" fontAlgn="b"/>
                      <a:r>
                        <a:rPr lang="en-AU" sz="1800" u="none" strike="noStrike" kern="1200">
                          <a:solidFill>
                            <a:schemeClr val="accent1"/>
                          </a:solidFill>
                          <a:effectLst/>
                          <a:latin typeface="+mn-lt"/>
                          <a:ea typeface="+mn-ea"/>
                          <a:cs typeface="+mn-cs"/>
                        </a:rPr>
                        <a:t>MRD46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a:solidFill>
                            <a:schemeClr val="accent1"/>
                          </a:solidFill>
                          <a:effectLst/>
                          <a:latin typeface="+mn-lt"/>
                          <a:ea typeface="+mn-ea"/>
                          <a:cs typeface="+mn-cs"/>
                        </a:rPr>
                        <a:t>0.0014%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18"/>
                  </a:ext>
                </a:extLst>
              </a:tr>
              <a:tr h="248603">
                <a:tc>
                  <a:txBody>
                    <a:bodyPr/>
                    <a:lstStyle/>
                    <a:p>
                      <a:pPr algn="l" fontAlgn="b"/>
                      <a:r>
                        <a:rPr lang="en-AU" sz="1800" u="none" strike="noStrike" kern="1200">
                          <a:solidFill>
                            <a:schemeClr val="accent1"/>
                          </a:solidFill>
                          <a:effectLst/>
                          <a:latin typeface="+mn-lt"/>
                          <a:ea typeface="+mn-ea"/>
                          <a:cs typeface="+mn-cs"/>
                        </a:rPr>
                        <a:t>MRD58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a:solidFill>
                            <a:schemeClr val="accent1"/>
                          </a:solidFill>
                          <a:effectLst/>
                          <a:latin typeface="+mn-lt"/>
                          <a:ea typeface="+mn-ea"/>
                          <a:cs typeface="+mn-cs"/>
                        </a:rPr>
                        <a:t>0.0042%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19"/>
                  </a:ext>
                </a:extLst>
              </a:tr>
              <a:tr h="248603">
                <a:tc>
                  <a:txBody>
                    <a:bodyPr/>
                    <a:lstStyle/>
                    <a:p>
                      <a:pPr algn="l" fontAlgn="b"/>
                      <a:r>
                        <a:rPr lang="en-AU" sz="1800" u="none" strike="noStrike" kern="1200">
                          <a:solidFill>
                            <a:schemeClr val="accent1"/>
                          </a:solidFill>
                          <a:effectLst/>
                          <a:latin typeface="+mn-lt"/>
                          <a:ea typeface="+mn-ea"/>
                          <a:cs typeface="+mn-cs"/>
                        </a:rPr>
                        <a:t>MRD41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a:solidFill>
                            <a:schemeClr val="accent1"/>
                          </a:solidFill>
                          <a:effectLst/>
                          <a:latin typeface="+mn-lt"/>
                          <a:ea typeface="+mn-ea"/>
                          <a:cs typeface="+mn-cs"/>
                        </a:rPr>
                        <a:t>0.0095%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20"/>
                  </a:ext>
                </a:extLst>
              </a:tr>
              <a:tr h="248603">
                <a:tc>
                  <a:txBody>
                    <a:bodyPr/>
                    <a:lstStyle/>
                    <a:p>
                      <a:pPr algn="l" fontAlgn="b"/>
                      <a:r>
                        <a:rPr lang="en-AU" sz="1800" u="none" strike="noStrike" kern="1200">
                          <a:solidFill>
                            <a:schemeClr val="accent1"/>
                          </a:solidFill>
                          <a:effectLst/>
                          <a:latin typeface="+mn-lt"/>
                          <a:ea typeface="+mn-ea"/>
                          <a:cs typeface="+mn-cs"/>
                        </a:rPr>
                        <a:t>MRD73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a:solidFill>
                            <a:schemeClr val="accent1"/>
                          </a:solidFill>
                          <a:effectLst/>
                          <a:latin typeface="+mn-lt"/>
                          <a:ea typeface="+mn-ea"/>
                          <a:cs typeface="+mn-cs"/>
                        </a:rPr>
                        <a:t>0.0095%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006100"/>
                          </a:solidFill>
                          <a:effectLst/>
                          <a:latin typeface="+mn-lt"/>
                        </a:rPr>
                        <a:t>Neg</a:t>
                      </a:r>
                      <a:endParaRPr lang="en-AU" sz="1800" b="0" i="0" u="none" strike="noStrike" dirty="0">
                        <a:solidFill>
                          <a:srgbClr val="0061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21"/>
                  </a:ext>
                </a:extLst>
              </a:tr>
              <a:tr h="248603">
                <a:tc>
                  <a:txBody>
                    <a:bodyPr/>
                    <a:lstStyle/>
                    <a:p>
                      <a:pPr algn="l" fontAlgn="b"/>
                      <a:r>
                        <a:rPr lang="en-AU" sz="1800" u="none" strike="noStrike" kern="1200" dirty="0">
                          <a:solidFill>
                            <a:schemeClr val="accent1"/>
                          </a:solidFill>
                          <a:effectLst/>
                          <a:latin typeface="+mn-lt"/>
                          <a:ea typeface="+mn-ea"/>
                          <a:cs typeface="+mn-cs"/>
                        </a:rPr>
                        <a:t>MRD34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0.23%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0.10%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0.0240%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22"/>
                  </a:ext>
                </a:extLst>
              </a:tr>
              <a:tr h="248603">
                <a:tc>
                  <a:txBody>
                    <a:bodyPr/>
                    <a:lstStyle/>
                    <a:p>
                      <a:pPr algn="l" fontAlgn="b"/>
                      <a:r>
                        <a:rPr lang="en-AU" sz="1800" u="none" strike="noStrike" kern="1200">
                          <a:solidFill>
                            <a:schemeClr val="accent1"/>
                          </a:solidFill>
                          <a:effectLst/>
                          <a:latin typeface="+mn-lt"/>
                          <a:ea typeface="+mn-ea"/>
                          <a:cs typeface="+mn-cs"/>
                        </a:rPr>
                        <a:t>MRD12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a:solidFill>
                            <a:schemeClr val="accent1"/>
                          </a:solidFill>
                          <a:effectLst/>
                          <a:latin typeface="+mn-lt"/>
                          <a:ea typeface="+mn-ea"/>
                          <a:cs typeface="+mn-cs"/>
                        </a:rPr>
                        <a:t>0.01%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0.0490%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23"/>
                  </a:ext>
                </a:extLst>
              </a:tr>
              <a:tr h="248603">
                <a:tc>
                  <a:txBody>
                    <a:bodyPr/>
                    <a:lstStyle/>
                    <a:p>
                      <a:pPr algn="l" fontAlgn="b"/>
                      <a:r>
                        <a:rPr lang="en-AU" sz="1800" u="none" strike="noStrike" kern="1200">
                          <a:solidFill>
                            <a:schemeClr val="accent1"/>
                          </a:solidFill>
                          <a:effectLst/>
                          <a:latin typeface="+mn-lt"/>
                          <a:ea typeface="+mn-ea"/>
                          <a:cs typeface="+mn-cs"/>
                        </a:rPr>
                        <a:t>MRD28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0.13%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0.4100%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mn-lt"/>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24"/>
                  </a:ext>
                </a:extLst>
              </a:tr>
              <a:tr h="248603">
                <a:tc>
                  <a:txBody>
                    <a:bodyPr/>
                    <a:lstStyle/>
                    <a:p>
                      <a:pPr algn="l" fontAlgn="b"/>
                      <a:r>
                        <a:rPr lang="en-AU" sz="1800" u="none" strike="noStrike" kern="1200" dirty="0">
                          <a:solidFill>
                            <a:schemeClr val="accent1"/>
                          </a:solidFill>
                          <a:effectLst/>
                          <a:latin typeface="+mn-lt"/>
                          <a:ea typeface="+mn-ea"/>
                          <a:cs typeface="+mn-cs"/>
                        </a:rPr>
                        <a:t>MRD74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AU" sz="1800" u="none" strike="noStrike" kern="1200" dirty="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0.16%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1.04%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AU" sz="1800" u="none" strike="noStrike" kern="1200" dirty="0">
                          <a:solidFill>
                            <a:schemeClr val="accent1"/>
                          </a:solidFill>
                          <a:effectLst/>
                          <a:latin typeface="+mn-lt"/>
                          <a:ea typeface="+mn-ea"/>
                          <a:cs typeface="+mn-cs"/>
                        </a:rPr>
                        <a:t>1.7000%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mn-lt"/>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mn-lt"/>
                        </a:rPr>
                        <a:t>Pos</a:t>
                      </a:r>
                      <a:endParaRPr lang="en-AU" sz="1800" b="0" i="0" u="none" strike="noStrike" dirty="0">
                        <a:solidFill>
                          <a:srgbClr val="9C0006"/>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2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58061225"/>
              </p:ext>
            </p:extLst>
          </p:nvPr>
        </p:nvGraphicFramePr>
        <p:xfrm>
          <a:off x="10817213" y="32550150"/>
          <a:ext cx="8656640" cy="6418909"/>
        </p:xfrm>
        <a:graphic>
          <a:graphicData uri="http://schemas.openxmlformats.org/drawingml/2006/table">
            <a:tbl>
              <a:tblPr/>
              <a:tblGrid>
                <a:gridCol w="1082080">
                  <a:extLst>
                    <a:ext uri="{9D8B030D-6E8A-4147-A177-3AD203B41FA5}">
                      <a16:colId xmlns:a16="http://schemas.microsoft.com/office/drawing/2014/main" val="20000"/>
                    </a:ext>
                  </a:extLst>
                </a:gridCol>
                <a:gridCol w="1082080">
                  <a:extLst>
                    <a:ext uri="{9D8B030D-6E8A-4147-A177-3AD203B41FA5}">
                      <a16:colId xmlns:a16="http://schemas.microsoft.com/office/drawing/2014/main" val="20001"/>
                    </a:ext>
                  </a:extLst>
                </a:gridCol>
                <a:gridCol w="1082080">
                  <a:extLst>
                    <a:ext uri="{9D8B030D-6E8A-4147-A177-3AD203B41FA5}">
                      <a16:colId xmlns:a16="http://schemas.microsoft.com/office/drawing/2014/main" val="20002"/>
                    </a:ext>
                  </a:extLst>
                </a:gridCol>
                <a:gridCol w="1082080">
                  <a:extLst>
                    <a:ext uri="{9D8B030D-6E8A-4147-A177-3AD203B41FA5}">
                      <a16:colId xmlns:a16="http://schemas.microsoft.com/office/drawing/2014/main" val="20003"/>
                    </a:ext>
                  </a:extLst>
                </a:gridCol>
                <a:gridCol w="1082080">
                  <a:extLst>
                    <a:ext uri="{9D8B030D-6E8A-4147-A177-3AD203B41FA5}">
                      <a16:colId xmlns:a16="http://schemas.microsoft.com/office/drawing/2014/main" val="20004"/>
                    </a:ext>
                  </a:extLst>
                </a:gridCol>
                <a:gridCol w="1082080">
                  <a:extLst>
                    <a:ext uri="{9D8B030D-6E8A-4147-A177-3AD203B41FA5}">
                      <a16:colId xmlns:a16="http://schemas.microsoft.com/office/drawing/2014/main" val="20005"/>
                    </a:ext>
                  </a:extLst>
                </a:gridCol>
                <a:gridCol w="1082080">
                  <a:extLst>
                    <a:ext uri="{9D8B030D-6E8A-4147-A177-3AD203B41FA5}">
                      <a16:colId xmlns:a16="http://schemas.microsoft.com/office/drawing/2014/main" val="20006"/>
                    </a:ext>
                  </a:extLst>
                </a:gridCol>
                <a:gridCol w="1082080">
                  <a:extLst>
                    <a:ext uri="{9D8B030D-6E8A-4147-A177-3AD203B41FA5}">
                      <a16:colId xmlns:a16="http://schemas.microsoft.com/office/drawing/2014/main" val="20007"/>
                    </a:ext>
                  </a:extLst>
                </a:gridCol>
              </a:tblGrid>
              <a:tr h="180975">
                <a:tc>
                  <a:txBody>
                    <a:bodyPr/>
                    <a:lstStyle/>
                    <a:p>
                      <a:pPr algn="l" fontAlgn="b"/>
                      <a:endParaRPr lang="en-AU" sz="1600" u="none" strike="noStrike" kern="1200" dirty="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1" u="none" strike="noStrike" kern="1200" dirty="0">
                          <a:solidFill>
                            <a:schemeClr val="accent1"/>
                          </a:solidFill>
                          <a:effectLst/>
                          <a:latin typeface="+mn-lt"/>
                          <a:ea typeface="+mn-ea"/>
                          <a:cs typeface="+mn-cs"/>
                        </a:rPr>
                        <a:t>Genetic</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1" u="none" strike="noStrike" kern="1200" dirty="0">
                          <a:solidFill>
                            <a:schemeClr val="accent1"/>
                          </a:solidFill>
                          <a:effectLst/>
                          <a:latin typeface="+mn-lt"/>
                          <a:ea typeface="+mn-ea"/>
                          <a:cs typeface="+mn-cs"/>
                        </a:rPr>
                        <a:t>Radar</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1" u="none" strike="noStrike" kern="1200" dirty="0">
                          <a:solidFill>
                            <a:schemeClr val="accent1"/>
                          </a:solidFill>
                          <a:effectLst/>
                          <a:latin typeface="+mn-lt"/>
                          <a:ea typeface="+mn-ea"/>
                          <a:cs typeface="+mn-cs"/>
                        </a:rPr>
                        <a:t>Current </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1" u="none" strike="noStrike" kern="1200" dirty="0">
                          <a:solidFill>
                            <a:schemeClr val="accent1"/>
                          </a:solidFill>
                          <a:effectLst/>
                          <a:latin typeface="+mn-lt"/>
                          <a:ea typeface="+mn-ea"/>
                          <a:cs typeface="+mn-cs"/>
                        </a:rPr>
                        <a:t>Molecular</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1" u="none" strike="noStrike" kern="1200" dirty="0">
                          <a:solidFill>
                            <a:schemeClr val="accent1"/>
                          </a:solidFill>
                          <a:effectLst/>
                          <a:latin typeface="+mn-lt"/>
                          <a:ea typeface="+mn-ea"/>
                          <a:cs typeface="+mn-cs"/>
                        </a:rPr>
                        <a:t>New</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1" u="none" strike="noStrike" kern="1200" dirty="0">
                          <a:solidFill>
                            <a:schemeClr val="accent1"/>
                          </a:solidFill>
                          <a:effectLst/>
                          <a:latin typeface="+mn-lt"/>
                          <a:ea typeface="+mn-ea"/>
                          <a:cs typeface="+mn-cs"/>
                        </a:rPr>
                        <a:t>Current</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1" u="none" strike="noStrike" kern="1200" dirty="0">
                          <a:solidFill>
                            <a:schemeClr val="accent1"/>
                          </a:solidFill>
                          <a:effectLst/>
                          <a:latin typeface="+mn-lt"/>
                          <a:ea typeface="+mn-ea"/>
                          <a:cs typeface="+mn-cs"/>
                        </a:rPr>
                        <a:t>Molecular</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fontAlgn="b"/>
                      <a:r>
                        <a:rPr lang="en-AU" sz="1800" u="none" strike="noStrike" kern="1200" dirty="0">
                          <a:solidFill>
                            <a:schemeClr val="accent1"/>
                          </a:solidFill>
                          <a:effectLst/>
                          <a:latin typeface="+mn-lt"/>
                          <a:ea typeface="+mn-ea"/>
                          <a:cs typeface="+mn-cs"/>
                        </a:rPr>
                        <a:t>MRD34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0.0490%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01"/>
                  </a:ext>
                </a:extLst>
              </a:tr>
              <a:tr h="180975">
                <a:tc>
                  <a:txBody>
                    <a:bodyPr/>
                    <a:lstStyle/>
                    <a:p>
                      <a:pPr algn="l" fontAlgn="b"/>
                      <a:r>
                        <a:rPr lang="en-AU" sz="1800" u="none" strike="noStrike" kern="1200" dirty="0">
                          <a:solidFill>
                            <a:schemeClr val="accent1"/>
                          </a:solidFill>
                          <a:effectLst/>
                          <a:latin typeface="+mn-lt"/>
                          <a:ea typeface="+mn-ea"/>
                          <a:cs typeface="+mn-cs"/>
                        </a:rPr>
                        <a:t>MRD47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dirty="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Arial" panose="020B0604020202020204" pitchFamily="34" charset="0"/>
                          <a:cs typeface="Arial" panose="020B0604020202020204" pitchFamily="34" charset="0"/>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endParaRPr lang="en-AU"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fontAlgn="b"/>
                      <a:r>
                        <a:rPr lang="en-AU" sz="1800" u="none" strike="noStrike" kern="1200" dirty="0">
                          <a:solidFill>
                            <a:schemeClr val="accent1"/>
                          </a:solidFill>
                          <a:effectLst/>
                          <a:latin typeface="+mn-lt"/>
                          <a:ea typeface="+mn-ea"/>
                          <a:cs typeface="+mn-cs"/>
                        </a:rPr>
                        <a:t>MRD4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dirty="0">
                          <a:solidFill>
                            <a:schemeClr val="accent1"/>
                          </a:solidFill>
                          <a:effectLst/>
                          <a:latin typeface="+mn-lt"/>
                          <a:ea typeface="+mn-ea"/>
                          <a:cs typeface="+mn-cs"/>
                        </a:rPr>
                        <a:t>RUNX1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006100"/>
                          </a:solidFill>
                          <a:effectLst/>
                          <a:latin typeface="Arial" panose="020B0604020202020204" pitchFamily="34" charset="0"/>
                          <a:cs typeface="Arial" panose="020B0604020202020204" pitchFamily="34" charset="0"/>
                        </a:rPr>
                        <a:t>Neg</a:t>
                      </a:r>
                      <a:endParaRPr lang="en-AU" sz="1800" b="0" i="0" u="none" strike="noStrike" dirty="0">
                        <a:solidFill>
                          <a:srgbClr val="0061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endParaRPr lang="en-AU"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0975">
                <a:tc>
                  <a:txBody>
                    <a:bodyPr/>
                    <a:lstStyle/>
                    <a:p>
                      <a:pPr algn="l" fontAlgn="b"/>
                      <a:r>
                        <a:rPr lang="en-AU" sz="1800" u="none" strike="noStrike" kern="1200">
                          <a:solidFill>
                            <a:schemeClr val="accent1"/>
                          </a:solidFill>
                          <a:effectLst/>
                          <a:latin typeface="+mn-lt"/>
                          <a:ea typeface="+mn-ea"/>
                          <a:cs typeface="+mn-cs"/>
                        </a:rPr>
                        <a:t>MRD14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del (5q)</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endParaRPr lang="en-AU"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0975">
                <a:tc>
                  <a:txBody>
                    <a:bodyPr/>
                    <a:lstStyle/>
                    <a:p>
                      <a:pPr algn="l" fontAlgn="b"/>
                      <a:r>
                        <a:rPr lang="en-AU" sz="1800" u="none" strike="noStrike" kern="1200">
                          <a:solidFill>
                            <a:schemeClr val="accent1"/>
                          </a:solidFill>
                          <a:effectLst/>
                          <a:latin typeface="+mn-lt"/>
                          <a:ea typeface="+mn-ea"/>
                          <a:cs typeface="+mn-cs"/>
                        </a:rPr>
                        <a:t>MRD26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dirty="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endParaRPr lang="en-AU"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80975">
                <a:tc>
                  <a:txBody>
                    <a:bodyPr/>
                    <a:lstStyle/>
                    <a:p>
                      <a:pPr algn="l" fontAlgn="b"/>
                      <a:r>
                        <a:rPr lang="en-AU" sz="1800" u="none" strike="noStrike" kern="1200">
                          <a:solidFill>
                            <a:schemeClr val="accent1"/>
                          </a:solidFill>
                          <a:effectLst/>
                          <a:latin typeface="+mn-lt"/>
                          <a:ea typeface="+mn-ea"/>
                          <a:cs typeface="+mn-cs"/>
                        </a:rPr>
                        <a:t>MRD57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dirty="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006100"/>
                          </a:solidFill>
                          <a:effectLst/>
                          <a:latin typeface="Arial" panose="020B0604020202020204" pitchFamily="34" charset="0"/>
                          <a:cs typeface="Arial" panose="020B0604020202020204" pitchFamily="34" charset="0"/>
                        </a:rPr>
                        <a:t>Neg</a:t>
                      </a:r>
                      <a:endParaRPr lang="en-AU" sz="1800" b="0" i="0" u="none" strike="noStrike" dirty="0">
                        <a:solidFill>
                          <a:srgbClr val="0061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endParaRPr lang="en-AU"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0975">
                <a:tc>
                  <a:txBody>
                    <a:bodyPr/>
                    <a:lstStyle/>
                    <a:p>
                      <a:pPr algn="l" fontAlgn="b"/>
                      <a:r>
                        <a:rPr lang="en-AU" sz="1800" u="none" strike="noStrike" kern="1200">
                          <a:solidFill>
                            <a:schemeClr val="accent1"/>
                          </a:solidFill>
                          <a:effectLst/>
                          <a:latin typeface="+mn-lt"/>
                          <a:ea typeface="+mn-ea"/>
                          <a:cs typeface="+mn-cs"/>
                        </a:rPr>
                        <a:t>MRD30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RUNX1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006100"/>
                          </a:solidFill>
                          <a:effectLst/>
                          <a:latin typeface="Arial" panose="020B0604020202020204" pitchFamily="34" charset="0"/>
                          <a:cs typeface="Arial" panose="020B0604020202020204" pitchFamily="34" charset="0"/>
                        </a:rPr>
                        <a:t>Neg</a:t>
                      </a:r>
                      <a:endParaRPr lang="en-AU" sz="1800" b="0" i="0" u="none" strike="noStrike" dirty="0">
                        <a:solidFill>
                          <a:srgbClr val="0061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endParaRPr lang="en-AU"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0975">
                <a:tc>
                  <a:txBody>
                    <a:bodyPr/>
                    <a:lstStyle/>
                    <a:p>
                      <a:pPr algn="l" fontAlgn="b"/>
                      <a:r>
                        <a:rPr lang="en-AU" sz="1800" u="none" strike="noStrike" kern="1200">
                          <a:solidFill>
                            <a:schemeClr val="accent1"/>
                          </a:solidFill>
                          <a:effectLst/>
                          <a:latin typeface="+mn-lt"/>
                          <a:ea typeface="+mn-ea"/>
                          <a:cs typeface="+mn-cs"/>
                        </a:rPr>
                        <a:t>MRD38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 t(3;5)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006100"/>
                          </a:solidFill>
                          <a:effectLst/>
                          <a:latin typeface="Arial" panose="020B0604020202020204" pitchFamily="34" charset="0"/>
                          <a:cs typeface="Arial" panose="020B0604020202020204" pitchFamily="34" charset="0"/>
                        </a:rPr>
                        <a:t>Neg</a:t>
                      </a:r>
                      <a:endParaRPr lang="en-AU" sz="1800" b="0" i="0" u="none" strike="noStrike" dirty="0">
                        <a:solidFill>
                          <a:srgbClr val="0061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endParaRPr lang="en-AU"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80975">
                <a:tc>
                  <a:txBody>
                    <a:bodyPr/>
                    <a:lstStyle/>
                    <a:p>
                      <a:pPr algn="l" fontAlgn="b"/>
                      <a:r>
                        <a:rPr lang="en-AU" sz="1800" u="none" strike="noStrike" kern="1200">
                          <a:solidFill>
                            <a:schemeClr val="accent1"/>
                          </a:solidFill>
                          <a:effectLst/>
                          <a:latin typeface="+mn-lt"/>
                          <a:ea typeface="+mn-ea"/>
                          <a:cs typeface="+mn-cs"/>
                        </a:rPr>
                        <a:t>MRD61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RUNX1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0.26%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dirty="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endParaRPr lang="en-AU"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80975">
                <a:tc>
                  <a:txBody>
                    <a:bodyPr/>
                    <a:lstStyle/>
                    <a:p>
                      <a:pPr algn="l" fontAlgn="b"/>
                      <a:r>
                        <a:rPr lang="en-AU" sz="1800" u="none" strike="noStrike" kern="1200">
                          <a:solidFill>
                            <a:schemeClr val="accent1"/>
                          </a:solidFill>
                          <a:effectLst/>
                          <a:latin typeface="+mn-lt"/>
                          <a:ea typeface="+mn-ea"/>
                          <a:cs typeface="+mn-cs"/>
                        </a:rPr>
                        <a:t>MRD63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RUNX1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dirty="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endParaRPr lang="en-AU"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80975">
                <a:tc>
                  <a:txBody>
                    <a:bodyPr/>
                    <a:lstStyle/>
                    <a:p>
                      <a:pPr algn="l" fontAlgn="b"/>
                      <a:r>
                        <a:rPr lang="en-AU" sz="1800" u="none" strike="noStrike" kern="1200">
                          <a:solidFill>
                            <a:schemeClr val="accent1"/>
                          </a:solidFill>
                          <a:effectLst/>
                          <a:latin typeface="+mn-lt"/>
                          <a:ea typeface="+mn-ea"/>
                          <a:cs typeface="+mn-cs"/>
                        </a:rPr>
                        <a:t>MRD76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006100"/>
                          </a:solidFill>
                          <a:effectLst/>
                          <a:latin typeface="Arial" panose="020B0604020202020204" pitchFamily="34" charset="0"/>
                          <a:cs typeface="Arial" panose="020B0604020202020204" pitchFamily="34" charset="0"/>
                        </a:rPr>
                        <a:t>Neg</a:t>
                      </a:r>
                      <a:endParaRPr lang="en-AU" sz="1800" b="0" i="0" u="none" strike="noStrike" dirty="0">
                        <a:solidFill>
                          <a:srgbClr val="0061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11"/>
                  </a:ext>
                </a:extLst>
              </a:tr>
              <a:tr h="180975">
                <a:tc>
                  <a:txBody>
                    <a:bodyPr/>
                    <a:lstStyle/>
                    <a:p>
                      <a:pPr algn="l" fontAlgn="b"/>
                      <a:r>
                        <a:rPr lang="en-AU" sz="1800" u="none" strike="noStrike" kern="1200">
                          <a:solidFill>
                            <a:schemeClr val="accent1"/>
                          </a:solidFill>
                          <a:effectLst/>
                          <a:latin typeface="+mn-lt"/>
                          <a:ea typeface="+mn-ea"/>
                          <a:cs typeface="+mn-cs"/>
                        </a:rPr>
                        <a:t>MRD41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0.0095%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Arial" panose="020B0604020202020204" pitchFamily="34" charset="0"/>
                          <a:cs typeface="Arial" panose="020B0604020202020204" pitchFamily="34" charset="0"/>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12"/>
                  </a:ext>
                </a:extLst>
              </a:tr>
              <a:tr h="180975">
                <a:tc>
                  <a:txBody>
                    <a:bodyPr/>
                    <a:lstStyle/>
                    <a:p>
                      <a:pPr algn="l" fontAlgn="b"/>
                      <a:r>
                        <a:rPr lang="en-AU" sz="1800" u="none" strike="noStrike" kern="1200">
                          <a:solidFill>
                            <a:schemeClr val="accent1"/>
                          </a:solidFill>
                          <a:effectLst/>
                          <a:latin typeface="+mn-lt"/>
                          <a:ea typeface="+mn-ea"/>
                          <a:cs typeface="+mn-cs"/>
                        </a:rPr>
                        <a:t>MRD58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0.0042%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13"/>
                  </a:ext>
                </a:extLst>
              </a:tr>
              <a:tr h="180975">
                <a:tc>
                  <a:txBody>
                    <a:bodyPr/>
                    <a:lstStyle/>
                    <a:p>
                      <a:pPr algn="l" fontAlgn="b"/>
                      <a:r>
                        <a:rPr lang="en-AU" sz="1800" u="none" strike="noStrike" kern="1200">
                          <a:solidFill>
                            <a:schemeClr val="accent1"/>
                          </a:solidFill>
                          <a:effectLst/>
                          <a:latin typeface="+mn-lt"/>
                          <a:ea typeface="+mn-ea"/>
                          <a:cs typeface="+mn-cs"/>
                        </a:rPr>
                        <a:t>MRD9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 t(3;5)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dirty="0">
                          <a:solidFill>
                            <a:schemeClr val="accent1"/>
                          </a:solidFill>
                          <a:effectLst/>
                          <a:latin typeface="+mn-lt"/>
                          <a:ea typeface="+mn-ea"/>
                          <a:cs typeface="+mn-cs"/>
                        </a:rPr>
                        <a:t>t(3;5);1/40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Arial" panose="020B0604020202020204" pitchFamily="34" charset="0"/>
                          <a:cs typeface="Arial" panose="020B0604020202020204" pitchFamily="34" charset="0"/>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14"/>
                  </a:ext>
                </a:extLst>
              </a:tr>
              <a:tr h="180975">
                <a:tc>
                  <a:txBody>
                    <a:bodyPr/>
                    <a:lstStyle/>
                    <a:p>
                      <a:pPr algn="l" fontAlgn="b"/>
                      <a:r>
                        <a:rPr lang="en-AU" sz="1800" u="none" strike="noStrike" kern="1200">
                          <a:solidFill>
                            <a:schemeClr val="accent1"/>
                          </a:solidFill>
                          <a:effectLst/>
                          <a:latin typeface="+mn-lt"/>
                          <a:ea typeface="+mn-ea"/>
                          <a:cs typeface="+mn-cs"/>
                        </a:rPr>
                        <a:t>MRD53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006100"/>
                          </a:solidFill>
                          <a:effectLst/>
                          <a:latin typeface="Arial" panose="020B0604020202020204" pitchFamily="34" charset="0"/>
                          <a:cs typeface="Arial" panose="020B0604020202020204" pitchFamily="34" charset="0"/>
                        </a:rPr>
                        <a:t>Neg</a:t>
                      </a:r>
                      <a:endParaRPr lang="en-AU" sz="1800" b="0" i="0" u="none" strike="noStrike" dirty="0">
                        <a:solidFill>
                          <a:srgbClr val="0061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15"/>
                  </a:ext>
                </a:extLst>
              </a:tr>
              <a:tr h="180975">
                <a:tc>
                  <a:txBody>
                    <a:bodyPr/>
                    <a:lstStyle/>
                    <a:p>
                      <a:pPr algn="l" fontAlgn="b"/>
                      <a:r>
                        <a:rPr lang="en-AU" sz="1800" u="none" strike="noStrike" kern="1200">
                          <a:solidFill>
                            <a:schemeClr val="accent1"/>
                          </a:solidFill>
                          <a:effectLst/>
                          <a:latin typeface="+mn-lt"/>
                          <a:ea typeface="+mn-ea"/>
                          <a:cs typeface="+mn-cs"/>
                        </a:rPr>
                        <a:t>MRD10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del(7)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dirty="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006100"/>
                          </a:solidFill>
                          <a:effectLst/>
                          <a:latin typeface="Arial" panose="020B0604020202020204" pitchFamily="34" charset="0"/>
                          <a:cs typeface="Arial" panose="020B0604020202020204" pitchFamily="34" charset="0"/>
                        </a:rPr>
                        <a:t>Neg</a:t>
                      </a:r>
                      <a:endParaRPr lang="en-AU" sz="1800" b="0" i="0" u="none" strike="noStrike" dirty="0">
                        <a:solidFill>
                          <a:srgbClr val="0061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endParaRPr lang="en-AU"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180975">
                <a:tc>
                  <a:txBody>
                    <a:bodyPr/>
                    <a:lstStyle/>
                    <a:p>
                      <a:pPr algn="l" fontAlgn="b"/>
                      <a:r>
                        <a:rPr lang="en-AU" sz="1800" u="none" strike="noStrike" kern="1200">
                          <a:solidFill>
                            <a:schemeClr val="accent1"/>
                          </a:solidFill>
                          <a:effectLst/>
                          <a:latin typeface="+mn-lt"/>
                          <a:ea typeface="+mn-ea"/>
                          <a:cs typeface="+mn-cs"/>
                        </a:rPr>
                        <a:t>MRD42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KMT2A </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dirty="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Arial" panose="020B0604020202020204" pitchFamily="34" charset="0"/>
                          <a:cs typeface="Arial" panose="020B0604020202020204" pitchFamily="34" charset="0"/>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endParaRPr lang="en-AU"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180975">
                <a:tc>
                  <a:txBody>
                    <a:bodyPr/>
                    <a:lstStyle/>
                    <a:p>
                      <a:pPr algn="l" fontAlgn="b"/>
                      <a:r>
                        <a:rPr lang="en-AU" sz="1800" u="none" strike="noStrike" kern="1200">
                          <a:solidFill>
                            <a:schemeClr val="accent1"/>
                          </a:solidFill>
                          <a:effectLst/>
                          <a:latin typeface="+mn-lt"/>
                          <a:ea typeface="+mn-ea"/>
                          <a:cs typeface="+mn-cs"/>
                        </a:rPr>
                        <a:t>MRD71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KMT2A</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dirty="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endParaRPr lang="en-AU"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180975">
                <a:tc>
                  <a:txBody>
                    <a:bodyPr/>
                    <a:lstStyle/>
                    <a:p>
                      <a:pPr algn="l" fontAlgn="b"/>
                      <a:r>
                        <a:rPr lang="en-AU" sz="1800" u="none" strike="noStrike" kern="1200">
                          <a:solidFill>
                            <a:schemeClr val="accent1"/>
                          </a:solidFill>
                          <a:effectLst/>
                          <a:latin typeface="+mn-lt"/>
                          <a:ea typeface="+mn-ea"/>
                          <a:cs typeface="+mn-cs"/>
                        </a:rPr>
                        <a:t>MRD75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t(6;9)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0.10%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dirty="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endParaRPr lang="en-AU"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180975">
                <a:tc>
                  <a:txBody>
                    <a:bodyPr/>
                    <a:lstStyle/>
                    <a:p>
                      <a:pPr algn="l" fontAlgn="b"/>
                      <a:r>
                        <a:rPr lang="en-AU" sz="1800" u="none" strike="noStrike" kern="1200">
                          <a:solidFill>
                            <a:schemeClr val="accent1"/>
                          </a:solidFill>
                          <a:effectLst/>
                          <a:latin typeface="+mn-lt"/>
                          <a:ea typeface="+mn-ea"/>
                          <a:cs typeface="+mn-cs"/>
                        </a:rPr>
                        <a:t>MRD43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AU" sz="1800" u="none" strike="noStrike" kern="1200" dirty="0">
                        <a:solidFill>
                          <a:schemeClr val="accent1"/>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006100"/>
                          </a:solidFill>
                          <a:effectLst/>
                          <a:latin typeface="Arial" panose="020B0604020202020204" pitchFamily="34" charset="0"/>
                          <a:cs typeface="Arial" panose="020B0604020202020204" pitchFamily="34" charset="0"/>
                        </a:rPr>
                        <a:t>Neg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l" fontAlgn="b"/>
                      <a:endParaRPr lang="en-AU"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180975">
                <a:tc>
                  <a:txBody>
                    <a:bodyPr/>
                    <a:lstStyle/>
                    <a:p>
                      <a:pPr algn="l" fontAlgn="b"/>
                      <a:r>
                        <a:rPr lang="en-AU" sz="1800" u="none" strike="noStrike" kern="1200">
                          <a:solidFill>
                            <a:schemeClr val="accent1"/>
                          </a:solidFill>
                          <a:effectLst/>
                          <a:latin typeface="+mn-lt"/>
                          <a:ea typeface="+mn-ea"/>
                          <a:cs typeface="+mn-cs"/>
                        </a:rPr>
                        <a:t>MRD46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t(8;21)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0.0014%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9C0006"/>
                          </a:solidFill>
                          <a:effectLst/>
                          <a:latin typeface="Arial" panose="020B0604020202020204" pitchFamily="34" charset="0"/>
                          <a:cs typeface="Arial" panose="020B0604020202020204" pitchFamily="34" charset="0"/>
                        </a:rPr>
                        <a:t>Pos</a:t>
                      </a:r>
                      <a:endParaRPr lang="en-AU" sz="1800" b="0" i="0" u="none" strike="noStrike" dirty="0">
                        <a:solidFill>
                          <a:srgbClr val="9C0006"/>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021"/>
                  </a:ext>
                </a:extLst>
              </a:tr>
              <a:tr h="180975">
                <a:tc>
                  <a:txBody>
                    <a:bodyPr/>
                    <a:lstStyle/>
                    <a:p>
                      <a:pPr algn="l" fontAlgn="b"/>
                      <a:r>
                        <a:rPr lang="en-AU" sz="1800" u="none" strike="noStrike" kern="1200" dirty="0">
                          <a:solidFill>
                            <a:schemeClr val="accent1"/>
                          </a:solidFill>
                          <a:effectLst/>
                          <a:latin typeface="+mn-lt"/>
                          <a:ea typeface="+mn-ea"/>
                          <a:cs typeface="+mn-cs"/>
                        </a:rPr>
                        <a:t>MRD77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u="none" strike="noStrike" kern="1200">
                          <a:solidFill>
                            <a:schemeClr val="accent1"/>
                          </a:solidFill>
                          <a:effectLst/>
                          <a:latin typeface="+mn-lt"/>
                          <a:ea typeface="+mn-ea"/>
                          <a:cs typeface="+mn-cs"/>
                        </a:rPr>
                        <a:t>NPM1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0.09%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a:solidFill>
                            <a:schemeClr val="accent1"/>
                          </a:solidFill>
                          <a:effectLst/>
                          <a:latin typeface="+mn-lt"/>
                          <a:ea typeface="+mn-ea"/>
                          <a:cs typeface="+mn-cs"/>
                        </a:rPr>
                        <a:t>0.25%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800" u="none" strike="noStrike" kern="1200" dirty="0">
                          <a:solidFill>
                            <a:schemeClr val="accent1"/>
                          </a:solidFill>
                          <a:effectLst/>
                          <a:latin typeface="+mn-lt"/>
                          <a:ea typeface="+mn-ea"/>
                          <a:cs typeface="+mn-cs"/>
                        </a:rPr>
                        <a:t>0.0000%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a:solidFill>
                            <a:srgbClr val="9C0006"/>
                          </a:solidFill>
                          <a:effectLst/>
                          <a:latin typeface="Arial" panose="020B0604020202020204" pitchFamily="34" charset="0"/>
                          <a:cs typeface="Arial" panose="020B0604020202020204" pitchFamily="34" charset="0"/>
                        </a:rPr>
                        <a:t>Pos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AU" sz="1800" b="0" i="0" u="none" strike="noStrike" dirty="0" err="1">
                          <a:solidFill>
                            <a:srgbClr val="006100"/>
                          </a:solidFill>
                          <a:effectLst/>
                          <a:latin typeface="Arial" panose="020B0604020202020204" pitchFamily="34" charset="0"/>
                          <a:cs typeface="Arial" panose="020B0604020202020204" pitchFamily="34" charset="0"/>
                        </a:rPr>
                        <a:t>Neg</a:t>
                      </a:r>
                      <a:endParaRPr lang="en-AU" sz="1800" b="0" i="0" u="none" strike="noStrike" dirty="0">
                        <a:solidFill>
                          <a:srgbClr val="006100"/>
                        </a:solidFill>
                        <a:effectLst/>
                        <a:latin typeface="Arial" panose="020B0604020202020204" pitchFamily="34" charset="0"/>
                        <a:cs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0022"/>
                  </a:ext>
                </a:extLst>
              </a:tr>
            </a:tbl>
          </a:graphicData>
        </a:graphic>
      </p:graphicFrame>
      <p:grpSp>
        <p:nvGrpSpPr>
          <p:cNvPr id="23" name="Group 22">
            <a:extLst>
              <a:ext uri="{FF2B5EF4-FFF2-40B4-BE49-F238E27FC236}">
                <a16:creationId xmlns:a16="http://schemas.microsoft.com/office/drawing/2014/main" id="{15354DA8-CB43-42BE-B389-1D8C495B8472}"/>
              </a:ext>
            </a:extLst>
          </p:cNvPr>
          <p:cNvGrpSpPr/>
          <p:nvPr/>
        </p:nvGrpSpPr>
        <p:grpSpPr>
          <a:xfrm>
            <a:off x="20015213" y="15961410"/>
            <a:ext cx="7200000" cy="3282529"/>
            <a:chOff x="10789821" y="27330123"/>
            <a:chExt cx="7387730" cy="3574330"/>
          </a:xfrm>
        </p:grpSpPr>
        <p:graphicFrame>
          <p:nvGraphicFramePr>
            <p:cNvPr id="24" name="Content Placeholder 10">
              <a:extLst>
                <a:ext uri="{FF2B5EF4-FFF2-40B4-BE49-F238E27FC236}">
                  <a16:creationId xmlns:a16="http://schemas.microsoft.com/office/drawing/2014/main" id="{329FCAE6-F5FB-44CB-A416-03B9F7820E9C}"/>
                </a:ext>
              </a:extLst>
            </p:cNvPr>
            <p:cNvGraphicFramePr>
              <a:graphicFrameLocks/>
            </p:cNvGraphicFramePr>
            <p:nvPr>
              <p:extLst>
                <p:ext uri="{D42A27DB-BD31-4B8C-83A1-F6EECF244321}">
                  <p14:modId xmlns:p14="http://schemas.microsoft.com/office/powerpoint/2010/main" val="464076621"/>
                </p:ext>
              </p:extLst>
            </p:nvPr>
          </p:nvGraphicFramePr>
          <p:xfrm>
            <a:off x="10789821" y="27376433"/>
            <a:ext cx="7387730" cy="3528020"/>
          </p:xfrm>
          <a:graphic>
            <a:graphicData uri="http://schemas.openxmlformats.org/drawingml/2006/table">
              <a:tbl>
                <a:tblPr>
                  <a:tableStyleId>{BC89EF96-8CEA-46FF-86C4-4CE0E7609802}</a:tableStyleId>
                </a:tblPr>
                <a:tblGrid>
                  <a:gridCol w="1800000">
                    <a:extLst>
                      <a:ext uri="{9D8B030D-6E8A-4147-A177-3AD203B41FA5}">
                        <a16:colId xmlns:a16="http://schemas.microsoft.com/office/drawing/2014/main" val="2645438526"/>
                      </a:ext>
                    </a:extLst>
                  </a:gridCol>
                  <a:gridCol w="1800000">
                    <a:extLst>
                      <a:ext uri="{9D8B030D-6E8A-4147-A177-3AD203B41FA5}">
                        <a16:colId xmlns:a16="http://schemas.microsoft.com/office/drawing/2014/main" val="123755552"/>
                      </a:ext>
                    </a:extLst>
                  </a:gridCol>
                  <a:gridCol w="1800000">
                    <a:extLst>
                      <a:ext uri="{9D8B030D-6E8A-4147-A177-3AD203B41FA5}">
                        <a16:colId xmlns:a16="http://schemas.microsoft.com/office/drawing/2014/main" val="4197957134"/>
                      </a:ext>
                    </a:extLst>
                  </a:gridCol>
                  <a:gridCol w="1800000">
                    <a:extLst>
                      <a:ext uri="{9D8B030D-6E8A-4147-A177-3AD203B41FA5}">
                        <a16:colId xmlns:a16="http://schemas.microsoft.com/office/drawing/2014/main" val="1327599780"/>
                      </a:ext>
                    </a:extLst>
                  </a:gridCol>
                </a:tblGrid>
                <a:tr h="810000">
                  <a:tc>
                    <a:txBody>
                      <a:bodyPr/>
                      <a:lstStyle/>
                      <a:p>
                        <a:pPr algn="r" fontAlgn="b"/>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ap="flat" cmpd="sng" algn="ctr">
                        <a:solidFill>
                          <a:schemeClr val="accent1"/>
                        </a:solidFill>
                        <a:prstDash val="solid"/>
                        <a:round/>
                        <a:headEnd type="none" w="med" len="med"/>
                        <a:tailEnd type="none" w="med" len="med"/>
                      </a:lnTlToBr>
                    </a:tcPr>
                  </a:tc>
                  <a:tc>
                    <a:txBody>
                      <a:bodyPr/>
                      <a:lstStyle/>
                      <a:p>
                        <a:pPr algn="ctr" fontAlgn="b"/>
                        <a:r>
                          <a:rPr lang="en-AU" sz="2200" u="none" strike="noStrike" dirty="0">
                            <a:solidFill>
                              <a:schemeClr val="accent1"/>
                            </a:solidFill>
                            <a:effectLst/>
                          </a:rPr>
                          <a:t>Negative</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dirty="0">
                            <a:solidFill>
                              <a:schemeClr val="accent1"/>
                            </a:solidFill>
                            <a:effectLst/>
                          </a:rPr>
                          <a:t>Positive</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r>
                          <a:rPr lang="en-AU" sz="2200" u="none" strike="noStrike" dirty="0">
                            <a:solidFill>
                              <a:schemeClr val="accent1"/>
                            </a:solidFill>
                            <a:effectLst/>
                          </a:rPr>
                          <a:t> </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1395456"/>
                    </a:ext>
                  </a:extLst>
                </a:tr>
                <a:tr h="810000">
                  <a:tc>
                    <a:txBody>
                      <a:bodyPr/>
                      <a:lstStyle/>
                      <a:p>
                        <a:pPr algn="ctr" fontAlgn="b"/>
                        <a:r>
                          <a:rPr lang="en-AU" sz="2200" u="none" strike="noStrike">
                            <a:solidFill>
                              <a:schemeClr val="accent1"/>
                            </a:solidFill>
                            <a:effectLst/>
                          </a:rPr>
                          <a:t>Negative</a:t>
                        </a:r>
                        <a:endParaRPr lang="en-AU" sz="2200" b="0" i="0" u="none" strike="noStrike">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b="0" i="0" u="none" strike="noStrike" dirty="0">
                            <a:solidFill>
                              <a:schemeClr val="accent1"/>
                            </a:solidFill>
                            <a:effectLst/>
                            <a:latin typeface="Calibri" panose="020F0502020204030204" pitchFamily="34" charset="0"/>
                          </a:rPr>
                          <a:t>7</a:t>
                        </a: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b="1" u="none" strike="noStrike" dirty="0">
                            <a:solidFill>
                              <a:schemeClr val="accent1"/>
                            </a:solidFill>
                            <a:effectLst>
                              <a:outerShdw blurRad="38100" dist="38100" dir="2700000" algn="tl">
                                <a:srgbClr val="000000">
                                  <a:alpha val="43137"/>
                                </a:srgbClr>
                              </a:outerShdw>
                            </a:effectLst>
                          </a:rPr>
                          <a:t>2</a:t>
                        </a:r>
                        <a:endParaRPr lang="en-AU" sz="2200" b="1" i="0" u="none" strike="noStrike" dirty="0">
                          <a:solidFill>
                            <a:schemeClr val="accent1"/>
                          </a:solidFill>
                          <a:effectLst>
                            <a:outerShdw blurRad="38100" dist="38100" dir="2700000" algn="tl">
                              <a:srgbClr val="000000">
                                <a:alpha val="43137"/>
                              </a:srgbClr>
                            </a:outerShdw>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dirty="0">
                            <a:solidFill>
                              <a:schemeClr val="accent1"/>
                            </a:solidFill>
                            <a:effectLst/>
                          </a:rPr>
                          <a:t>9</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79308977"/>
                    </a:ext>
                  </a:extLst>
                </a:tr>
                <a:tr h="810000">
                  <a:tc>
                    <a:txBody>
                      <a:bodyPr/>
                      <a:lstStyle/>
                      <a:p>
                        <a:pPr algn="ctr" fontAlgn="b"/>
                        <a:r>
                          <a:rPr lang="en-AU" sz="2200" b="0" i="0" u="none" strike="noStrike" kern="1200">
                            <a:solidFill>
                              <a:schemeClr val="accent1"/>
                            </a:solidFill>
                            <a:effectLst/>
                            <a:latin typeface="Arial" panose="020B0604020202020204" pitchFamily="34" charset="0"/>
                            <a:ea typeface="+mn-ea"/>
                            <a:cs typeface="Arial" panose="020B0604020202020204" pitchFamily="34" charset="0"/>
                          </a:rPr>
                          <a:t>Positive</a:t>
                        </a: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b="1" u="none" strike="noStrike" dirty="0">
                            <a:solidFill>
                              <a:schemeClr val="accent1"/>
                            </a:solidFill>
                            <a:effectLst>
                              <a:outerShdw blurRad="38100" dist="38100" dir="2700000" algn="tl">
                                <a:srgbClr val="000000">
                                  <a:alpha val="43137"/>
                                </a:srgbClr>
                              </a:outerShdw>
                            </a:effectLst>
                          </a:rPr>
                          <a:t>7</a:t>
                        </a:r>
                        <a:endParaRPr lang="en-AU" sz="2200" b="1" i="0" u="none" strike="noStrike" dirty="0">
                          <a:solidFill>
                            <a:schemeClr val="accent1"/>
                          </a:solidFill>
                          <a:effectLst>
                            <a:outerShdw blurRad="38100" dist="38100" dir="2700000" algn="tl">
                              <a:srgbClr val="000000">
                                <a:alpha val="43137"/>
                              </a:srgbClr>
                            </a:outerShdw>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dirty="0">
                            <a:solidFill>
                              <a:schemeClr val="accent1"/>
                            </a:solidFill>
                            <a:effectLst/>
                          </a:rPr>
                          <a:t>9</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dirty="0">
                            <a:solidFill>
                              <a:schemeClr val="accent1"/>
                            </a:solidFill>
                            <a:effectLst/>
                          </a:rPr>
                          <a:t>16</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97119331"/>
                    </a:ext>
                  </a:extLst>
                </a:tr>
                <a:tr h="810000">
                  <a:tc>
                    <a:txBody>
                      <a:bodyPr/>
                      <a:lstStyle/>
                      <a:p>
                        <a:pPr algn="ctr" fontAlgn="b"/>
                        <a:r>
                          <a:rPr lang="en-AU" sz="2200" u="none" strike="noStrike">
                            <a:solidFill>
                              <a:schemeClr val="accent1"/>
                            </a:solidFill>
                            <a:effectLst/>
                          </a:rPr>
                          <a:t> </a:t>
                        </a:r>
                        <a:endParaRPr lang="en-AU" sz="2200" b="0" i="0" u="none" strike="noStrike">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b="0" i="0" u="none" strike="noStrike" dirty="0">
                            <a:solidFill>
                              <a:schemeClr val="accent1"/>
                            </a:solidFill>
                            <a:effectLst/>
                            <a:latin typeface="Calibri" panose="020F0502020204030204" pitchFamily="34" charset="0"/>
                          </a:rPr>
                          <a:t>14</a:t>
                        </a: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dirty="0">
                            <a:solidFill>
                              <a:schemeClr val="accent1"/>
                            </a:solidFill>
                            <a:effectLst/>
                          </a:rPr>
                          <a:t>11</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AU" sz="2200" u="none" strike="noStrike" dirty="0">
                            <a:solidFill>
                              <a:schemeClr val="accent1"/>
                            </a:solidFill>
                            <a:effectLst/>
                          </a:rPr>
                          <a:t>25</a:t>
                        </a:r>
                        <a:endParaRPr lang="en-AU" sz="2200" b="0" i="0" u="none" strike="noStrike" dirty="0">
                          <a:solidFill>
                            <a:schemeClr val="accent1"/>
                          </a:solidFill>
                          <a:effectLst/>
                          <a:latin typeface="Calibri" panose="020F0502020204030204" pitchFamily="34" charset="0"/>
                        </a:endParaRPr>
                      </a:p>
                    </a:txBody>
                    <a:tcPr marL="12519" marR="12519"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03118932"/>
                    </a:ext>
                  </a:extLst>
                </a:tr>
              </a:tbl>
            </a:graphicData>
          </a:graphic>
        </p:graphicFrame>
        <p:sp>
          <p:nvSpPr>
            <p:cNvPr id="25" name="Rectangle 24">
              <a:extLst>
                <a:ext uri="{FF2B5EF4-FFF2-40B4-BE49-F238E27FC236}">
                  <a16:creationId xmlns:a16="http://schemas.microsoft.com/office/drawing/2014/main" id="{9BBB98A2-01A1-4BD1-BF7A-43F8C56742B0}"/>
                </a:ext>
              </a:extLst>
            </p:cNvPr>
            <p:cNvSpPr/>
            <p:nvPr/>
          </p:nvSpPr>
          <p:spPr>
            <a:xfrm>
              <a:off x="11368138" y="27330123"/>
              <a:ext cx="1330971" cy="435678"/>
            </a:xfrm>
            <a:prstGeom prst="rect">
              <a:avLst/>
            </a:prstGeom>
          </p:spPr>
          <p:txBody>
            <a:bodyPr wrap="none">
              <a:spAutoFit/>
            </a:bodyPr>
            <a:lstStyle/>
            <a:p>
              <a:pPr algn="ctr" fontAlgn="b"/>
              <a:r>
                <a:rPr lang="en-AU" sz="2000" dirty="0">
                  <a:solidFill>
                    <a:schemeClr val="accent1"/>
                  </a:solidFill>
                  <a:latin typeface="Arial" panose="020B0604020202020204" pitchFamily="34" charset="0"/>
                  <a:cs typeface="Arial" panose="020B0604020202020204" pitchFamily="34" charset="0"/>
                </a:rPr>
                <a:t>Molecular</a:t>
              </a:r>
            </a:p>
          </p:txBody>
        </p:sp>
        <p:sp>
          <p:nvSpPr>
            <p:cNvPr id="26" name="Rectangle 25">
              <a:extLst>
                <a:ext uri="{FF2B5EF4-FFF2-40B4-BE49-F238E27FC236}">
                  <a16:creationId xmlns:a16="http://schemas.microsoft.com/office/drawing/2014/main" id="{796408C8-B95A-41D3-B40A-42884DBD8EFF}"/>
                </a:ext>
              </a:extLst>
            </p:cNvPr>
            <p:cNvSpPr/>
            <p:nvPr/>
          </p:nvSpPr>
          <p:spPr>
            <a:xfrm>
              <a:off x="10789821" y="27759784"/>
              <a:ext cx="906613" cy="435678"/>
            </a:xfrm>
            <a:prstGeom prst="rect">
              <a:avLst/>
            </a:prstGeom>
          </p:spPr>
          <p:txBody>
            <a:bodyPr wrap="none">
              <a:spAutoFit/>
            </a:bodyPr>
            <a:lstStyle/>
            <a:p>
              <a:r>
                <a:rPr lang="en-AU" sz="2000" dirty="0">
                  <a:solidFill>
                    <a:schemeClr val="accent1"/>
                  </a:solidFill>
                  <a:latin typeface="Arial" panose="020B0604020202020204" pitchFamily="34" charset="0"/>
                  <a:cs typeface="Arial" panose="020B0604020202020204" pitchFamily="34" charset="0"/>
                </a:rPr>
                <a:t>Radar</a:t>
              </a:r>
              <a:endParaRPr lang="en-AU" sz="2000" dirty="0"/>
            </a:p>
          </p:txBody>
        </p:sp>
      </p:grpSp>
    </p:spTree>
    <p:extLst>
      <p:ext uri="{BB962C8B-B14F-4D97-AF65-F5344CB8AC3E}">
        <p14:creationId xmlns:p14="http://schemas.microsoft.com/office/powerpoint/2010/main" val="1789970845"/>
      </p:ext>
    </p:extLst>
  </p:cSld>
  <p:clrMapOvr>
    <a:masterClrMapping/>
  </p:clrMapOvr>
</p:sld>
</file>

<file path=ppt/theme/theme1.xml><?xml version="1.0" encoding="utf-8"?>
<a:theme xmlns:a="http://schemas.openxmlformats.org/drawingml/2006/main" name="Poster Layout">
  <a:themeElements>
    <a:clrScheme name="NSW Pathology">
      <a:dk1>
        <a:srgbClr val="4F4F4F"/>
      </a:dk1>
      <a:lt1>
        <a:sysClr val="window" lastClr="FFFFFF"/>
      </a:lt1>
      <a:dk2>
        <a:srgbClr val="000000"/>
      </a:dk2>
      <a:lt2>
        <a:srgbClr val="FFFFFF"/>
      </a:lt2>
      <a:accent1>
        <a:srgbClr val="002664"/>
      </a:accent1>
      <a:accent2>
        <a:srgbClr val="D7153A"/>
      </a:accent2>
      <a:accent3>
        <a:srgbClr val="0A7CB9"/>
      </a:accent3>
      <a:accent4>
        <a:srgbClr val="84BDDC"/>
      </a:accent4>
      <a:accent5>
        <a:srgbClr val="00ABE6"/>
      </a:accent5>
      <a:accent6>
        <a:srgbClr val="4F4F4F"/>
      </a:accent6>
      <a:hlink>
        <a:srgbClr val="4F4F4F"/>
      </a:hlink>
      <a:folHlink>
        <a:srgbClr val="4F4F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20000"/>
            <a:lumOff val="80000"/>
          </a:schemeClr>
        </a:solidFill>
        <a:ln>
          <a:noFill/>
        </a:ln>
      </a:spPr>
      <a:bodyPr rtlCol="0" anchor="ctr"/>
      <a:lstStyle>
        <a:defPPr algn="ctr">
          <a:defRPr sz="3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13626 NSW Pathology - A0 Poster.potx" id="{3D59B4AF-5FBE-4409-B9A2-04FE61B2ED7E}" vid="{B4CE5376-A877-4DF7-8915-EC5E4D0D97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137ADEBE46F478A973A6B69839BEE" ma:contentTypeVersion="7" ma:contentTypeDescription="Create a new document." ma:contentTypeScope="" ma:versionID="1be652817efb8bc8bda67b0fe72bba8a">
  <xsd:schema xmlns:xsd="http://www.w3.org/2001/XMLSchema" xmlns:xs="http://www.w3.org/2001/XMLSchema" xmlns:p="http://schemas.microsoft.com/office/2006/metadata/properties" xmlns:ns3="4bf72d07-4c39-42e1-bc24-7915a70d81d7" xmlns:ns4="6d70eb2e-a5b5-4f20-9e96-5b6c18b2a4d9" targetNamespace="http://schemas.microsoft.com/office/2006/metadata/properties" ma:root="true" ma:fieldsID="0d5718b5bc280711e7b5182955966072" ns3:_="" ns4:_="">
    <xsd:import namespace="4bf72d07-4c39-42e1-bc24-7915a70d81d7"/>
    <xsd:import namespace="6d70eb2e-a5b5-4f20-9e96-5b6c18b2a4d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72d07-4c39-42e1-bc24-7915a70d81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70eb2e-a5b5-4f20-9e96-5b6c18b2a4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4AF393-9F0E-482C-B3A2-93103478C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f72d07-4c39-42e1-bc24-7915a70d81d7"/>
    <ds:schemaRef ds:uri="6d70eb2e-a5b5-4f20-9e96-5b6c18b2a4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2FB8A3-FFA1-41C2-B4D1-AF9B2931BF25}">
  <ds:schemaRefs>
    <ds:schemaRef ds:uri="http://schemas.microsoft.com/sharepoint/v3/contenttype/forms"/>
  </ds:schemaRefs>
</ds:datastoreItem>
</file>

<file path=customXml/itemProps3.xml><?xml version="1.0" encoding="utf-8"?>
<ds:datastoreItem xmlns:ds="http://schemas.openxmlformats.org/officeDocument/2006/customXml" ds:itemID="{4E2AB2F2-569F-48E8-8438-A356B9C4F6D5}">
  <ds:schemaRefs>
    <ds:schemaRef ds:uri="http://purl.org/dc/terms/"/>
    <ds:schemaRef ds:uri="http://schemas.openxmlformats.org/package/2006/metadata/core-properties"/>
    <ds:schemaRef ds:uri="http://schemas.microsoft.com/office/2006/documentManagement/types"/>
    <ds:schemaRef ds:uri="4bf72d07-4c39-42e1-bc24-7915a70d81d7"/>
    <ds:schemaRef ds:uri="http://purl.org/dc/elements/1.1/"/>
    <ds:schemaRef ds:uri="http://schemas.microsoft.com/office/2006/metadata/properties"/>
    <ds:schemaRef ds:uri="6d70eb2e-a5b5-4f20-9e96-5b6c18b2a4d9"/>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13626 NSW Pathology - A0 Poster</Template>
  <TotalTime>1689</TotalTime>
  <Words>1842</Words>
  <Application>Microsoft Office PowerPoint</Application>
  <PresentationFormat>Custom</PresentationFormat>
  <Paragraphs>488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Poster Layout</vt:lpstr>
      <vt:lpstr>Validation of an Acute Myeloid Leukaemia  Measurable Residual Disease flow  cytometric analysis method using Kaluza  software and multidimensional radar plots</vt:lpstr>
    </vt:vector>
  </TitlesOfParts>
  <Company>NSW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poster heading  Arial bold 95pt</dc:title>
  <dc:creator>Riana Van Der Linde (NSW Health Pathology)</dc:creator>
  <cp:lastModifiedBy>Riana Van Der Linde (NSW Health Pathology)</cp:lastModifiedBy>
  <cp:revision>34</cp:revision>
  <dcterms:created xsi:type="dcterms:W3CDTF">2021-03-08T02:27:55Z</dcterms:created>
  <dcterms:modified xsi:type="dcterms:W3CDTF">2021-05-14T12:42:10Z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0x0101001C1137ADEBE46F478A973A6B69839BEE</vt:lpwstr>
  </property>
</Properties>
</file>